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9"/>
  </p:notesMasterIdLst>
  <p:sldIdLst>
    <p:sldId id="256" r:id="rId2"/>
    <p:sldId id="324" r:id="rId3"/>
    <p:sldId id="337" r:id="rId4"/>
    <p:sldId id="338" r:id="rId5"/>
    <p:sldId id="339" r:id="rId6"/>
    <p:sldId id="340" r:id="rId7"/>
    <p:sldId id="351" r:id="rId8"/>
    <p:sldId id="352" r:id="rId9"/>
    <p:sldId id="341" r:id="rId10"/>
    <p:sldId id="342" r:id="rId11"/>
    <p:sldId id="343" r:id="rId12"/>
    <p:sldId id="344" r:id="rId13"/>
    <p:sldId id="345" r:id="rId14"/>
    <p:sldId id="349" r:id="rId15"/>
    <p:sldId id="350" r:id="rId16"/>
    <p:sldId id="258" r:id="rId17"/>
    <p:sldId id="353" r:id="rId18"/>
    <p:sldId id="261" r:id="rId19"/>
    <p:sldId id="263" r:id="rId20"/>
    <p:sldId id="265" r:id="rId21"/>
    <p:sldId id="266" r:id="rId22"/>
    <p:sldId id="328" r:id="rId23"/>
    <p:sldId id="356" r:id="rId24"/>
    <p:sldId id="357" r:id="rId25"/>
    <p:sldId id="269" r:id="rId26"/>
    <p:sldId id="355" r:id="rId27"/>
    <p:sldId id="335" r:id="rId28"/>
    <p:sldId id="312" r:id="rId29"/>
    <p:sldId id="329" r:id="rId30"/>
    <p:sldId id="358" r:id="rId31"/>
    <p:sldId id="362" r:id="rId32"/>
    <p:sldId id="359" r:id="rId33"/>
    <p:sldId id="360" r:id="rId34"/>
    <p:sldId id="361" r:id="rId35"/>
    <p:sldId id="363" r:id="rId36"/>
    <p:sldId id="283" r:id="rId37"/>
    <p:sldId id="284" r:id="rId38"/>
    <p:sldId id="285" r:id="rId39"/>
    <p:sldId id="314" r:id="rId40"/>
    <p:sldId id="286" r:id="rId41"/>
    <p:sldId id="364" r:id="rId42"/>
    <p:sldId id="365" r:id="rId43"/>
    <p:sldId id="366" r:id="rId44"/>
    <p:sldId id="367" r:id="rId45"/>
    <p:sldId id="368" r:id="rId46"/>
    <p:sldId id="369" r:id="rId47"/>
    <p:sldId id="287" r:id="rId48"/>
    <p:sldId id="315" r:id="rId49"/>
    <p:sldId id="370" r:id="rId50"/>
    <p:sldId id="316" r:id="rId51"/>
    <p:sldId id="334" r:id="rId52"/>
    <p:sldId id="371" r:id="rId53"/>
    <p:sldId id="372" r:id="rId54"/>
    <p:sldId id="373" r:id="rId55"/>
    <p:sldId id="407" r:id="rId56"/>
    <p:sldId id="408" r:id="rId57"/>
    <p:sldId id="374" r:id="rId58"/>
    <p:sldId id="409" r:id="rId59"/>
    <p:sldId id="375" r:id="rId60"/>
    <p:sldId id="410" r:id="rId61"/>
    <p:sldId id="377" r:id="rId62"/>
    <p:sldId id="427" r:id="rId63"/>
    <p:sldId id="412" r:id="rId64"/>
    <p:sldId id="413" r:id="rId65"/>
    <p:sldId id="414" r:id="rId66"/>
    <p:sldId id="380" r:id="rId67"/>
    <p:sldId id="415" r:id="rId68"/>
    <p:sldId id="381" r:id="rId69"/>
    <p:sldId id="382" r:id="rId70"/>
    <p:sldId id="416" r:id="rId71"/>
    <p:sldId id="383" r:id="rId72"/>
    <p:sldId id="417" r:id="rId73"/>
    <p:sldId id="418" r:id="rId74"/>
    <p:sldId id="387" r:id="rId75"/>
    <p:sldId id="388" r:id="rId76"/>
    <p:sldId id="389" r:id="rId77"/>
    <p:sldId id="390" r:id="rId78"/>
    <p:sldId id="419" r:id="rId79"/>
    <p:sldId id="391" r:id="rId80"/>
    <p:sldId id="392" r:id="rId81"/>
    <p:sldId id="393" r:id="rId82"/>
    <p:sldId id="394" r:id="rId83"/>
    <p:sldId id="420" r:id="rId84"/>
    <p:sldId id="395" r:id="rId85"/>
    <p:sldId id="396" r:id="rId86"/>
    <p:sldId id="421" r:id="rId87"/>
    <p:sldId id="399" r:id="rId88"/>
    <p:sldId id="398" r:id="rId89"/>
    <p:sldId id="422" r:id="rId90"/>
    <p:sldId id="400" r:id="rId91"/>
    <p:sldId id="401" r:id="rId92"/>
    <p:sldId id="425" r:id="rId93"/>
    <p:sldId id="424" r:id="rId94"/>
    <p:sldId id="426" r:id="rId95"/>
    <p:sldId id="403" r:id="rId96"/>
    <p:sldId id="405" r:id="rId97"/>
    <p:sldId id="423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4911" autoAdjust="0"/>
  </p:normalViewPr>
  <p:slideViewPr>
    <p:cSldViewPr>
      <p:cViewPr varScale="1">
        <p:scale>
          <a:sx n="70" d="100"/>
          <a:sy n="70" d="100"/>
        </p:scale>
        <p:origin x="23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0FECD-BD2C-48BE-8D14-6CFE498B9F29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D900A-A919-4C19-8158-8A9DE8E73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6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ethods.net/input/datatypes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tat.berkeley.edu/~s133/factor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that we</a:t>
            </a:r>
            <a:r>
              <a:rPr lang="en-US" baseline="0" dirty="0"/>
              <a:t> want to collect the homepage of every university in US and explore if these homepages are similar or different. </a:t>
            </a:r>
            <a:r>
              <a:rPr lang="en-US" baseline="0" dirty="0" err="1"/>
              <a:t>Eg</a:t>
            </a:r>
            <a:r>
              <a:rPr lang="en-US" baseline="0" dirty="0"/>
              <a:t>. Which university has the most similar homepage as Syracuse in terms of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3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techniques</a:t>
            </a:r>
          </a:p>
          <a:p>
            <a:r>
              <a:rPr lang="en-US" dirty="0"/>
              <a:t>Fog in</a:t>
            </a:r>
            <a:r>
              <a:rPr lang="en-US" baseline="0" dirty="0"/>
              <a:t>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27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collect people’s age, 250 would be an outlier as no one has been found to live that 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25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trivial decision of what counts as outlier,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85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Deal with missing data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out missing value</a:t>
            </a:r>
          </a:p>
          <a:p>
            <a:r>
              <a:rPr lang="en-US" sz="1200" kern="1200" dirty="0" err="1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(titanic)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Returns True and False. True represents missing value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List missing value for specific attribute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 # Returns a logical vector indicating which cases are complete. True represents NON missing value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list rows of data that do NOT have missing values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   # The square brackets indicates the index of selected data with format [row, column].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list rows of data that have missing values 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titanic[!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  # The exclamation mark means NOT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many missing values in a column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length(which(!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 missing value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attribute “age” for example, one way is to replace missing values with the average age.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 &lt;- mean(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TRUE)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the Missing Value During Analysis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titanic[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na.omit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The square brackets indicates the index of selected data with format [row, column].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20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9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4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Identify duplicate data</a:t>
            </a:r>
          </a:p>
          <a:p>
            <a:endParaRPr lang="en-US" dirty="0"/>
          </a:p>
          <a:p>
            <a:r>
              <a:rPr lang="en-US" dirty="0"/>
              <a:t>duplicated(titanic) # Returns True or</a:t>
            </a:r>
            <a:r>
              <a:rPr lang="en-US" baseline="0" dirty="0"/>
              <a:t> False. True represents duplicated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37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users, like a couple</a:t>
            </a:r>
            <a:r>
              <a:rPr lang="en-US" baseline="0" dirty="0"/>
              <a:t> might share a computer and thus share the IP address, but their answers should not be highly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68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7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with possible information loss during conversion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Convert text documents to record data by counting word frequencies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50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nrow</a:t>
            </a:r>
            <a:r>
              <a:rPr lang="en-US" dirty="0"/>
              <a:t>(titanic[</a:t>
            </a:r>
            <a:r>
              <a:rPr lang="en-US" dirty="0" err="1"/>
              <a:t>is.na</a:t>
            </a:r>
            <a:r>
              <a:rPr lang="en-US" dirty="0"/>
              <a:t>(</a:t>
            </a:r>
            <a:r>
              <a:rPr lang="en-US" dirty="0" err="1"/>
              <a:t>titanic$Cabin</a:t>
            </a:r>
            <a:r>
              <a:rPr lang="en-US" dirty="0"/>
              <a:t>),])</a:t>
            </a:r>
          </a:p>
          <a:p>
            <a:r>
              <a:rPr lang="en-US" dirty="0"/>
              <a:t>[1] 687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45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00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pPr marL="0" indent="0">
              <a:buFont typeface="Arial"/>
              <a:buNone/>
            </a:pPr>
            <a:r>
              <a:rPr lang="en-US" dirty="0"/>
              <a:t>For</a:t>
            </a:r>
            <a:r>
              <a:rPr lang="en-US" baseline="0" dirty="0"/>
              <a:t> numerical attribute </a:t>
            </a:r>
            <a:r>
              <a:rPr lang="en-US" dirty="0"/>
              <a:t>“Age”: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dirty="0"/>
              <a:t>mean(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median(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freq</a:t>
            </a:r>
            <a:r>
              <a:rPr lang="en-US" dirty="0"/>
              <a:t>=table(</a:t>
            </a:r>
            <a:r>
              <a:rPr lang="en-US" dirty="0" err="1"/>
              <a:t>titanic$Age</a:t>
            </a:r>
            <a:r>
              <a:rPr lang="en-US" dirty="0"/>
              <a:t>) </a:t>
            </a:r>
            <a:r>
              <a:rPr lang="en-US" baseline="0" dirty="0"/>
              <a:t># frequency distribution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table(</a:t>
            </a:r>
            <a:r>
              <a:rPr lang="en-US" baseline="0" dirty="0" err="1"/>
              <a:t>titanic$Age</a:t>
            </a:r>
            <a:r>
              <a:rPr lang="en-US" baseline="0" dirty="0"/>
              <a:t>)[</a:t>
            </a:r>
            <a:r>
              <a:rPr lang="en-US" baseline="0" dirty="0" err="1"/>
              <a:t>which.max</a:t>
            </a:r>
            <a:r>
              <a:rPr lang="en-US" baseline="0" dirty="0"/>
              <a:t>(table(</a:t>
            </a:r>
            <a:r>
              <a:rPr lang="en-US" baseline="0" dirty="0" err="1"/>
              <a:t>titanic$Age</a:t>
            </a:r>
            <a:r>
              <a:rPr lang="en-US" baseline="0" dirty="0"/>
              <a:t>))]  # mode</a:t>
            </a:r>
          </a:p>
          <a:p>
            <a:endParaRPr lang="en-US" dirty="0"/>
          </a:p>
          <a:p>
            <a:r>
              <a:rPr lang="en-US" baseline="0" dirty="0" err="1"/>
              <a:t>var</a:t>
            </a:r>
            <a:r>
              <a:rPr lang="en-US" baseline="0" dirty="0"/>
              <a:t>(</a:t>
            </a:r>
            <a:r>
              <a:rPr lang="en-US" baseline="0" dirty="0" err="1"/>
              <a:t>titanic$Age</a:t>
            </a:r>
            <a:r>
              <a:rPr lang="en-US" baseline="0" dirty="0"/>
              <a:t>) # variance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standard deviation</a:t>
            </a:r>
          </a:p>
          <a:p>
            <a:endParaRPr lang="en-US" dirty="0"/>
          </a:p>
          <a:p>
            <a:r>
              <a:rPr lang="en-US" dirty="0"/>
              <a:t>max(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dirty="0"/>
              <a:t>min(</a:t>
            </a:r>
            <a:r>
              <a:rPr lang="en-US" dirty="0" err="1"/>
              <a:t>titanic$Age</a:t>
            </a:r>
            <a:r>
              <a:rPr lang="en-US" dirty="0"/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count number of individual value for factor variables and minimum, maximum, and mean value for numeric variables.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Count the number for factors</a:t>
            </a:r>
          </a:p>
          <a:p>
            <a:pPr marL="0" indent="0">
              <a:buFont typeface="Arial"/>
              <a:buNone/>
            </a:pPr>
            <a:r>
              <a:rPr lang="en-US" dirty="0"/>
              <a:t>table(</a:t>
            </a:r>
            <a:r>
              <a:rPr lang="en-US" dirty="0" err="1"/>
              <a:t>titanic$Sex</a:t>
            </a:r>
            <a:r>
              <a:rPr lang="en-US" dirty="0"/>
              <a:t>) # It will show</a:t>
            </a:r>
            <a:r>
              <a:rPr lang="en-US" baseline="0" dirty="0"/>
              <a:t> the number of female and male respectively.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Summary</a:t>
            </a:r>
          </a:p>
          <a:p>
            <a:r>
              <a:rPr lang="en-US" dirty="0"/>
              <a:t>summary(titanic)</a:t>
            </a:r>
          </a:p>
          <a:p>
            <a:r>
              <a:rPr lang="en-US" dirty="0"/>
              <a:t># It will show the count number of individual</a:t>
            </a:r>
            <a:r>
              <a:rPr lang="en-US" baseline="0" dirty="0"/>
              <a:t> value </a:t>
            </a:r>
            <a:r>
              <a:rPr lang="en-US" dirty="0"/>
              <a:t>for factor variables</a:t>
            </a:r>
            <a:r>
              <a:rPr lang="en-US" baseline="0" dirty="0"/>
              <a:t> and minimum, maximum, and mean value for numeric variables.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08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24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pPr marL="0" indent="0">
              <a:buFont typeface="Arial"/>
              <a:buNone/>
            </a:pPr>
            <a:r>
              <a:rPr lang="en-US" dirty="0"/>
              <a:t>For</a:t>
            </a:r>
            <a:r>
              <a:rPr lang="en-US" baseline="0" dirty="0"/>
              <a:t> numerical attribute </a:t>
            </a:r>
            <a:r>
              <a:rPr lang="en-US" dirty="0"/>
              <a:t>“Age”: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dirty="0"/>
              <a:t>mean(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median(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freq</a:t>
            </a:r>
            <a:r>
              <a:rPr lang="en-US" dirty="0"/>
              <a:t>=table(</a:t>
            </a:r>
            <a:r>
              <a:rPr lang="en-US" dirty="0" err="1"/>
              <a:t>titanic$Age</a:t>
            </a:r>
            <a:r>
              <a:rPr lang="en-US" dirty="0"/>
              <a:t>) </a:t>
            </a:r>
            <a:r>
              <a:rPr lang="en-US" baseline="0" dirty="0"/>
              <a:t># frequency distribution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table(</a:t>
            </a:r>
            <a:r>
              <a:rPr lang="en-US" baseline="0" dirty="0" err="1"/>
              <a:t>titanic$Age</a:t>
            </a:r>
            <a:r>
              <a:rPr lang="en-US" baseline="0" dirty="0"/>
              <a:t>)[</a:t>
            </a:r>
            <a:r>
              <a:rPr lang="en-US" baseline="0" dirty="0" err="1"/>
              <a:t>which.max</a:t>
            </a:r>
            <a:r>
              <a:rPr lang="en-US" baseline="0" dirty="0"/>
              <a:t>(table(</a:t>
            </a:r>
            <a:r>
              <a:rPr lang="en-US" baseline="0" dirty="0" err="1"/>
              <a:t>titanic$Age</a:t>
            </a:r>
            <a:r>
              <a:rPr lang="en-US" baseline="0" dirty="0"/>
              <a:t>))]  # mode</a:t>
            </a:r>
          </a:p>
          <a:p>
            <a:endParaRPr lang="en-US" dirty="0"/>
          </a:p>
          <a:p>
            <a:r>
              <a:rPr lang="en-US" baseline="0" dirty="0" err="1"/>
              <a:t>var</a:t>
            </a:r>
            <a:r>
              <a:rPr lang="en-US" baseline="0" dirty="0"/>
              <a:t>(</a:t>
            </a:r>
            <a:r>
              <a:rPr lang="en-US" baseline="0" dirty="0" err="1"/>
              <a:t>titanic$Age</a:t>
            </a:r>
            <a:r>
              <a:rPr lang="en-US" baseline="0" dirty="0"/>
              <a:t>) # variance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standard deviation</a:t>
            </a:r>
          </a:p>
          <a:p>
            <a:endParaRPr lang="en-US" dirty="0"/>
          </a:p>
          <a:p>
            <a:r>
              <a:rPr lang="en-US" dirty="0"/>
              <a:t>max(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dirty="0"/>
              <a:t>min(</a:t>
            </a:r>
            <a:r>
              <a:rPr lang="en-US" dirty="0" err="1"/>
              <a:t>titanic$Age</a:t>
            </a:r>
            <a:r>
              <a:rPr lang="en-US" dirty="0"/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count number of individual value for factor variables and minimum, maximum, and mean value for numeric variables.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Count the number for factors</a:t>
            </a:r>
          </a:p>
          <a:p>
            <a:pPr marL="0" indent="0">
              <a:buFont typeface="Arial"/>
              <a:buNone/>
            </a:pPr>
            <a:r>
              <a:rPr lang="en-US" dirty="0"/>
              <a:t>table(</a:t>
            </a:r>
            <a:r>
              <a:rPr lang="en-US" dirty="0" err="1"/>
              <a:t>titanic$Sex</a:t>
            </a:r>
            <a:r>
              <a:rPr lang="en-US" dirty="0"/>
              <a:t>) # It will show</a:t>
            </a:r>
            <a:r>
              <a:rPr lang="en-US" baseline="0" dirty="0"/>
              <a:t> the number of female and male respectively.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Summary</a:t>
            </a:r>
          </a:p>
          <a:p>
            <a:r>
              <a:rPr lang="en-US" dirty="0"/>
              <a:t>summary(titanic)</a:t>
            </a:r>
          </a:p>
          <a:p>
            <a:r>
              <a:rPr lang="en-US" dirty="0"/>
              <a:t># It will show the count number of individual</a:t>
            </a:r>
            <a:r>
              <a:rPr lang="en-US" baseline="0" dirty="0"/>
              <a:t> value </a:t>
            </a:r>
            <a:r>
              <a:rPr lang="en-US" dirty="0"/>
              <a:t>for factor variables</a:t>
            </a:r>
            <a:r>
              <a:rPr lang="en-US" baseline="0" dirty="0"/>
              <a:t> and minimum, maximum, and mean value for numeric variables.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90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r>
              <a:rPr lang="en-US" baseline="0" dirty="0" err="1"/>
              <a:t>var</a:t>
            </a:r>
            <a:r>
              <a:rPr lang="en-US" baseline="0" dirty="0"/>
              <a:t>(</a:t>
            </a:r>
            <a:r>
              <a:rPr lang="en-US" baseline="0" dirty="0" err="1"/>
              <a:t>titanic$Age</a:t>
            </a:r>
            <a:r>
              <a:rPr lang="en-US" baseline="0" dirty="0"/>
              <a:t>) # variance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standard deviation</a:t>
            </a:r>
          </a:p>
          <a:p>
            <a:endParaRPr lang="en-US" dirty="0"/>
          </a:p>
          <a:p>
            <a:r>
              <a:rPr lang="en-US" dirty="0"/>
              <a:t>max(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dirty="0"/>
              <a:t>min(</a:t>
            </a:r>
            <a:r>
              <a:rPr lang="en-US" dirty="0" err="1"/>
              <a:t>titanic$Age</a:t>
            </a:r>
            <a:r>
              <a:rPr lang="en-US" dirty="0"/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count number of individual value for factor variables and minimum, maximum, and mean value for numeric variables.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Count the number for factors</a:t>
            </a:r>
          </a:p>
          <a:p>
            <a:pPr marL="0" indent="0">
              <a:buFont typeface="Arial"/>
              <a:buNone/>
            </a:pPr>
            <a:r>
              <a:rPr lang="en-US" dirty="0"/>
              <a:t>table(</a:t>
            </a:r>
            <a:r>
              <a:rPr lang="en-US" dirty="0" err="1"/>
              <a:t>titanic$Sex</a:t>
            </a:r>
            <a:r>
              <a:rPr lang="en-US" dirty="0"/>
              <a:t>) # It will show</a:t>
            </a:r>
            <a:r>
              <a:rPr lang="en-US" baseline="0" dirty="0"/>
              <a:t> the number of female and male respectively.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Summary</a:t>
            </a:r>
          </a:p>
          <a:p>
            <a:r>
              <a:rPr lang="en-US" dirty="0"/>
              <a:t>summary(titanic)</a:t>
            </a:r>
          </a:p>
          <a:p>
            <a:r>
              <a:rPr lang="en-US" dirty="0"/>
              <a:t># It will show the count number of individual</a:t>
            </a:r>
            <a:r>
              <a:rPr lang="en-US" baseline="0" dirty="0"/>
              <a:t> value </a:t>
            </a:r>
            <a:r>
              <a:rPr lang="en-US" dirty="0"/>
              <a:t>for factor variables</a:t>
            </a:r>
            <a:r>
              <a:rPr lang="en-US" baseline="0" dirty="0"/>
              <a:t> and minimum, maximum, and mean value for numeric variables.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90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</a:t>
            </a:r>
            <a:r>
              <a:rPr lang="en-US" baseline="0" dirty="0"/>
              <a:t> class is the most common, 1, 2, or 3?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freq</a:t>
            </a:r>
            <a:r>
              <a:rPr lang="en-US" dirty="0"/>
              <a:t>=table(</a:t>
            </a:r>
            <a:r>
              <a:rPr lang="en-US" dirty="0" err="1"/>
              <a:t>titanic$Pclass</a:t>
            </a:r>
            <a:r>
              <a:rPr lang="en-US" dirty="0"/>
              <a:t>) </a:t>
            </a:r>
            <a:r>
              <a:rPr lang="en-US" baseline="0" dirty="0"/>
              <a:t># frequency distribution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table(</a:t>
            </a:r>
            <a:r>
              <a:rPr lang="en-US" baseline="0" dirty="0" err="1"/>
              <a:t>titanic$Pclass</a:t>
            </a:r>
            <a:r>
              <a:rPr lang="en-US" baseline="0" dirty="0"/>
              <a:t>)[</a:t>
            </a:r>
            <a:r>
              <a:rPr lang="en-US" baseline="0" dirty="0" err="1"/>
              <a:t>which.max</a:t>
            </a:r>
            <a:r>
              <a:rPr lang="en-US" baseline="0" dirty="0"/>
              <a:t>(table(</a:t>
            </a:r>
            <a:r>
              <a:rPr lang="en-US" baseline="0" dirty="0" err="1"/>
              <a:t>titanic$Pclass</a:t>
            </a:r>
            <a:r>
              <a:rPr lang="en-US" baseline="0" dirty="0"/>
              <a:t>))]  # mode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32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with R</a:t>
            </a:r>
          </a:p>
          <a:p>
            <a:r>
              <a:rPr lang="en-US" dirty="0"/>
              <a:t># Histogram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) # Note: the variable must be numeric</a:t>
            </a:r>
          </a:p>
          <a:p>
            <a:endParaRPr lang="en-US" dirty="0"/>
          </a:p>
          <a:p>
            <a:r>
              <a:rPr lang="en-US" dirty="0"/>
              <a:t># Boxplot</a:t>
            </a:r>
          </a:p>
          <a:p>
            <a:r>
              <a:rPr lang="en-US" dirty="0"/>
              <a:t>boxplot(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Scatterplot</a:t>
            </a:r>
          </a:p>
          <a:p>
            <a:r>
              <a:rPr lang="en-US" dirty="0"/>
              <a:t>plot(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titanic$Fare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Crosstab</a:t>
            </a:r>
          </a:p>
          <a:p>
            <a:r>
              <a:rPr lang="en-US" dirty="0" err="1"/>
              <a:t>titanic.tab</a:t>
            </a:r>
            <a:r>
              <a:rPr lang="en-US" dirty="0"/>
              <a:t>=table(</a:t>
            </a:r>
            <a:r>
              <a:rPr lang="en-US" dirty="0" err="1"/>
              <a:t>titanic$Sex</a:t>
            </a:r>
            <a:r>
              <a:rPr lang="en-US" dirty="0"/>
              <a:t>, 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Pie chart</a:t>
            </a:r>
          </a:p>
          <a:p>
            <a:r>
              <a:rPr lang="en-US" dirty="0"/>
              <a:t>pie(table(</a:t>
            </a:r>
            <a:r>
              <a:rPr lang="en-US" dirty="0" err="1"/>
              <a:t>titanic$Sex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83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with R</a:t>
            </a:r>
          </a:p>
          <a:p>
            <a:r>
              <a:rPr lang="en-US" dirty="0"/>
              <a:t># Histogram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) # Note: the variable must be numeric</a:t>
            </a:r>
          </a:p>
          <a:p>
            <a:endParaRPr lang="en-US" dirty="0"/>
          </a:p>
          <a:p>
            <a:r>
              <a:rPr lang="en-US" dirty="0"/>
              <a:t># Boxplot</a:t>
            </a:r>
          </a:p>
          <a:p>
            <a:r>
              <a:rPr lang="en-US" dirty="0"/>
              <a:t>boxplot(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Scatterplot</a:t>
            </a:r>
          </a:p>
          <a:p>
            <a:r>
              <a:rPr lang="en-US" dirty="0"/>
              <a:t>plot(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titanic$Fare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Crosstab</a:t>
            </a:r>
          </a:p>
          <a:p>
            <a:r>
              <a:rPr lang="en-US" dirty="0" err="1"/>
              <a:t>titanic.tab</a:t>
            </a:r>
            <a:r>
              <a:rPr lang="en-US" dirty="0"/>
              <a:t>=table(</a:t>
            </a:r>
            <a:r>
              <a:rPr lang="en-US" dirty="0" err="1"/>
              <a:t>titanic$Sex</a:t>
            </a:r>
            <a:r>
              <a:rPr lang="en-US" dirty="0"/>
              <a:t>, 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Pie chart</a:t>
            </a:r>
          </a:p>
          <a:p>
            <a:r>
              <a:rPr lang="en-US" dirty="0"/>
              <a:t>pie(table(</a:t>
            </a:r>
            <a:r>
              <a:rPr lang="en-US" dirty="0" err="1"/>
              <a:t>titanic$Sex</a:t>
            </a:r>
            <a:r>
              <a:rPr lang="en-US" dirty="0"/>
              <a:t>))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88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Boxplot</a:t>
            </a:r>
          </a:p>
          <a:p>
            <a:r>
              <a:rPr lang="en-US" dirty="0"/>
              <a:t>boxplot(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Audios</a:t>
            </a:r>
            <a:r>
              <a:rPr lang="en-US" baseline="0" dirty="0"/>
              <a:t> and videos too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Genomic sequence data: the main goal of analysis is to predict similarities in the nucleotides sequences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7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Disproportional number of women</a:t>
            </a:r>
            <a:r>
              <a:rPr lang="en-US" baseline="0" dirty="0"/>
              <a:t> among the survivors</a:t>
            </a:r>
          </a:p>
          <a:p>
            <a:r>
              <a:rPr lang="en-US" baseline="0" dirty="0"/>
              <a:t>Two nominal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0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table(</a:t>
            </a:r>
            <a:r>
              <a:rPr lang="en-US" dirty="0" err="1"/>
              <a:t>titanic$Embarked</a:t>
            </a:r>
            <a:r>
              <a:rPr lang="en-US" dirty="0"/>
              <a:t>, 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  0   1</a:t>
            </a:r>
          </a:p>
          <a:p>
            <a:r>
              <a:rPr lang="en-US" dirty="0"/>
              <a:t>  C  75  93</a:t>
            </a:r>
          </a:p>
          <a:p>
            <a:r>
              <a:rPr lang="en-US" dirty="0"/>
              <a:t>  Q  47  30</a:t>
            </a:r>
          </a:p>
          <a:p>
            <a:r>
              <a:rPr lang="en-US" dirty="0"/>
              <a:t>  S 427 217</a:t>
            </a:r>
          </a:p>
          <a:p>
            <a:r>
              <a:rPr lang="en-US" dirty="0"/>
              <a:t>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37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95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</a:t>
            </a:r>
            <a:r>
              <a:rPr lang="en-US" baseline="0" dirty="0"/>
              <a:t> in and out</a:t>
            </a:r>
          </a:p>
          <a:p>
            <a:r>
              <a:rPr lang="en-US" baseline="0" dirty="0"/>
              <a:t>Different level of analysis</a:t>
            </a:r>
          </a:p>
          <a:p>
            <a:endParaRPr lang="en-US" baseline="0" dirty="0"/>
          </a:p>
          <a:p>
            <a:r>
              <a:rPr lang="en-US" b="1" baseline="0" dirty="0"/>
              <a:t>Aggregation with R</a:t>
            </a:r>
          </a:p>
          <a:p>
            <a:r>
              <a:rPr lang="en-US" baseline="0" dirty="0"/>
              <a:t>library(</a:t>
            </a:r>
            <a:r>
              <a:rPr lang="en-US" baseline="0" dirty="0" err="1"/>
              <a:t>xlsx</a:t>
            </a:r>
            <a:r>
              <a:rPr lang="en-US" baseline="0" dirty="0"/>
              <a:t>)</a:t>
            </a:r>
          </a:p>
          <a:p>
            <a:r>
              <a:rPr lang="en-US" baseline="0" dirty="0"/>
              <a:t>Sample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data(inserted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slide)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weekly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product</a:t>
            </a:r>
            <a:r>
              <a:rPr lang="zh-CN" altLang="en-US" baseline="0" dirty="0"/>
              <a:t> </a:t>
            </a:r>
            <a:r>
              <a:rPr lang="en-US" altLang="zh-CN" baseline="0" dirty="0"/>
              <a:t>sales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retail</a:t>
            </a:r>
            <a:r>
              <a:rPr lang="zh-CN" altLang="en-US" baseline="0" dirty="0"/>
              <a:t> </a:t>
            </a:r>
            <a:r>
              <a:rPr lang="en-US" altLang="zh-CN" baseline="0" dirty="0"/>
              <a:t>stores.</a:t>
            </a:r>
            <a:endParaRPr lang="en-US" baseline="0" dirty="0"/>
          </a:p>
          <a:p>
            <a:r>
              <a:rPr lang="en-US" baseline="0" dirty="0"/>
              <a:t>sales &lt;- </a:t>
            </a:r>
            <a:r>
              <a:rPr lang="en-US" baseline="0" dirty="0" err="1"/>
              <a:t>read.xlsx</a:t>
            </a:r>
            <a:r>
              <a:rPr lang="en-US" baseline="0" dirty="0"/>
              <a:t>("/Users/</a:t>
            </a:r>
            <a:r>
              <a:rPr lang="en-US" baseline="0" dirty="0" err="1"/>
              <a:t>byu</a:t>
            </a:r>
            <a:r>
              <a:rPr lang="en-US" baseline="0" dirty="0"/>
              <a:t>/Desktop/data/sales.xlsx",1)</a:t>
            </a:r>
          </a:p>
          <a:p>
            <a:r>
              <a:rPr lang="en-US" baseline="0" dirty="0"/>
              <a:t>attach(sales)</a:t>
            </a:r>
          </a:p>
          <a:p>
            <a:endParaRPr lang="en-US" b="1" baseline="0" dirty="0"/>
          </a:p>
          <a:p>
            <a:r>
              <a:rPr lang="en-US" b="1" baseline="0" dirty="0"/>
              <a:t>Aggregate rows</a:t>
            </a:r>
          </a:p>
          <a:p>
            <a:r>
              <a:rPr lang="en-US" baseline="0" dirty="0"/>
              <a:t># How many products were sold each day in each region?</a:t>
            </a:r>
          </a:p>
          <a:p>
            <a:r>
              <a:rPr lang="en-US" baseline="0" dirty="0" err="1"/>
              <a:t>salesByRegion</a:t>
            </a:r>
            <a:r>
              <a:rPr lang="en-US" baseline="0" dirty="0"/>
              <a:t> &lt;- aggregate(</a:t>
            </a:r>
            <a:r>
              <a:rPr lang="en-US" baseline="0" dirty="0" err="1"/>
              <a:t>cbind</a:t>
            </a:r>
            <a:r>
              <a:rPr lang="en-US" baseline="0" dirty="0"/>
              <a:t>(</a:t>
            </a:r>
            <a:r>
              <a:rPr lang="en-US" baseline="0" dirty="0" err="1"/>
              <a:t>Mon,Tue,Wed,Thu,Fri,Sat,Sun</a:t>
            </a:r>
            <a:r>
              <a:rPr lang="en-US" baseline="0" dirty="0"/>
              <a:t>),by=list(</a:t>
            </a:r>
            <a:r>
              <a:rPr lang="en-US" baseline="0" dirty="0" err="1"/>
              <a:t>Group.region</a:t>
            </a:r>
            <a:r>
              <a:rPr lang="en-US" baseline="0" dirty="0"/>
              <a:t>=Region),FUN=sum)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total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region</a:t>
            </a:r>
          </a:p>
          <a:p>
            <a:r>
              <a:rPr lang="en-US" baseline="0" dirty="0"/>
              <a:t>View(</a:t>
            </a:r>
            <a:r>
              <a:rPr lang="en-US" baseline="0" dirty="0" err="1"/>
              <a:t>salesByRegion</a:t>
            </a:r>
            <a:r>
              <a:rPr lang="en-US" baseline="0" dirty="0"/>
              <a:t>)</a:t>
            </a:r>
          </a:p>
          <a:p>
            <a:r>
              <a:rPr lang="en-US" baseline="0" dirty="0"/>
              <a:t># Note: by variables must be in a list (even if there is only one)</a:t>
            </a:r>
          </a:p>
          <a:p>
            <a:endParaRPr lang="en-US" b="1" baseline="0" dirty="0"/>
          </a:p>
          <a:p>
            <a:r>
              <a:rPr lang="en-US" b="1" baseline="0" dirty="0"/>
              <a:t>Aggregate rows and columns</a:t>
            </a:r>
          </a:p>
          <a:p>
            <a:r>
              <a:rPr lang="en-US" baseline="0" dirty="0"/>
              <a:t># What were the average sales for each region during the weekend?</a:t>
            </a:r>
          </a:p>
          <a:p>
            <a:r>
              <a:rPr lang="en-US" baseline="0" dirty="0" err="1"/>
              <a:t>InWeekend</a:t>
            </a:r>
            <a:r>
              <a:rPr lang="en-US" baseline="0" dirty="0"/>
              <a:t> &lt;- </a:t>
            </a:r>
            <a:r>
              <a:rPr lang="en-US" baseline="0" dirty="0" err="1"/>
              <a:t>rowSums</a:t>
            </a:r>
            <a:r>
              <a:rPr lang="en-US" baseline="0" dirty="0"/>
              <a:t>(sales[,c(“</a:t>
            </a:r>
            <a:r>
              <a:rPr lang="en-US" baseline="0" dirty="0" err="1"/>
              <a:t>Sat”,“Sun</a:t>
            </a:r>
            <a:r>
              <a:rPr lang="en-US" baseline="0" dirty="0"/>
              <a:t>”)])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Sum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column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“Sat”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“Sun”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row</a:t>
            </a:r>
            <a:endParaRPr lang="en-US" baseline="0" dirty="0"/>
          </a:p>
          <a:p>
            <a:r>
              <a:rPr lang="en-US" baseline="0" dirty="0" err="1"/>
              <a:t>salesNew</a:t>
            </a:r>
            <a:r>
              <a:rPr lang="en-US" baseline="0" dirty="0"/>
              <a:t> &lt;- </a:t>
            </a:r>
            <a:r>
              <a:rPr lang="en-US" baseline="0" dirty="0" err="1"/>
              <a:t>data.frame</a:t>
            </a:r>
            <a:r>
              <a:rPr lang="en-US" baseline="0" dirty="0"/>
              <a:t>(</a:t>
            </a:r>
            <a:r>
              <a:rPr lang="en-US" baseline="0" dirty="0" err="1"/>
              <a:t>sales,InWeekend</a:t>
            </a:r>
            <a:r>
              <a:rPr lang="en-US" baseline="0" dirty="0"/>
              <a:t>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</a:t>
            </a:r>
            <a:r>
              <a:rPr lang="zh-CN" altLang="en-US" baseline="0" dirty="0"/>
              <a:t> </a:t>
            </a:r>
            <a:r>
              <a:rPr lang="en-US" altLang="zh-CN" baseline="0" dirty="0"/>
              <a:t>new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column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original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</a:t>
            </a:r>
            <a:endParaRPr lang="en-US" baseline="0" dirty="0"/>
          </a:p>
          <a:p>
            <a:r>
              <a:rPr lang="en-US" baseline="0" dirty="0" err="1"/>
              <a:t>salesInWeekend</a:t>
            </a:r>
            <a:r>
              <a:rPr lang="en-US" baseline="0" dirty="0"/>
              <a:t> &lt;-aggregate(</a:t>
            </a:r>
            <a:r>
              <a:rPr lang="en-US" baseline="0" dirty="0" err="1"/>
              <a:t>InWeekend</a:t>
            </a:r>
            <a:r>
              <a:rPr lang="en-US" baseline="0" dirty="0"/>
              <a:t>, by=list(Region), FUN=mean)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mean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region</a:t>
            </a:r>
            <a:endParaRPr lang="en-US" baseline="0" dirty="0"/>
          </a:p>
          <a:p>
            <a:r>
              <a:rPr lang="en-US" baseline="0" dirty="0"/>
              <a:t>detach(sales)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42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Aggregate rows and columns</a:t>
            </a:r>
          </a:p>
          <a:p>
            <a:r>
              <a:rPr lang="en-US" baseline="0" dirty="0"/>
              <a:t># What were the average sales for each region during the weekend?</a:t>
            </a:r>
          </a:p>
          <a:p>
            <a:r>
              <a:rPr lang="en-US" baseline="0" dirty="0" err="1"/>
              <a:t>InWeekend</a:t>
            </a:r>
            <a:r>
              <a:rPr lang="en-US" baseline="0" dirty="0"/>
              <a:t> &lt;- </a:t>
            </a:r>
            <a:r>
              <a:rPr lang="en-US" baseline="0" dirty="0" err="1"/>
              <a:t>rowSums</a:t>
            </a:r>
            <a:r>
              <a:rPr lang="en-US" baseline="0" dirty="0"/>
              <a:t>(sales[,c(“</a:t>
            </a:r>
            <a:r>
              <a:rPr lang="en-US" baseline="0" dirty="0" err="1"/>
              <a:t>Sat”,“Sun</a:t>
            </a:r>
            <a:r>
              <a:rPr lang="en-US" baseline="0" dirty="0"/>
              <a:t>”)])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Sum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column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“Sat”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“Sun”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row</a:t>
            </a:r>
            <a:endParaRPr lang="en-US" baseline="0" dirty="0"/>
          </a:p>
          <a:p>
            <a:r>
              <a:rPr lang="en-US" baseline="0" dirty="0" err="1"/>
              <a:t>salesNew</a:t>
            </a:r>
            <a:r>
              <a:rPr lang="en-US" baseline="0" dirty="0"/>
              <a:t> &lt;- </a:t>
            </a:r>
            <a:r>
              <a:rPr lang="en-US" baseline="0" dirty="0" err="1"/>
              <a:t>data.frame</a:t>
            </a:r>
            <a:r>
              <a:rPr lang="en-US" baseline="0" dirty="0"/>
              <a:t>(</a:t>
            </a:r>
            <a:r>
              <a:rPr lang="en-US" baseline="0" dirty="0" err="1"/>
              <a:t>sales,InWeekend</a:t>
            </a:r>
            <a:r>
              <a:rPr lang="en-US" baseline="0" dirty="0"/>
              <a:t>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</a:t>
            </a:r>
            <a:r>
              <a:rPr lang="zh-CN" altLang="en-US" baseline="0" dirty="0"/>
              <a:t> </a:t>
            </a:r>
            <a:r>
              <a:rPr lang="en-US" altLang="zh-CN" baseline="0" dirty="0"/>
              <a:t>new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column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original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</a:t>
            </a:r>
            <a:endParaRPr lang="en-US" baseline="0" dirty="0"/>
          </a:p>
          <a:p>
            <a:r>
              <a:rPr lang="en-US" baseline="0" dirty="0" err="1"/>
              <a:t>salesInWeekend</a:t>
            </a:r>
            <a:r>
              <a:rPr lang="en-US" baseline="0" dirty="0"/>
              <a:t> &lt;-aggregate(</a:t>
            </a:r>
            <a:r>
              <a:rPr lang="en-US" baseline="0" dirty="0" err="1"/>
              <a:t>InWeekend</a:t>
            </a:r>
            <a:r>
              <a:rPr lang="en-US" baseline="0" dirty="0"/>
              <a:t>, by=list(Region), FUN=mean)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mean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region</a:t>
            </a:r>
            <a:endParaRPr lang="en-US" baseline="0" dirty="0"/>
          </a:p>
          <a:p>
            <a:r>
              <a:rPr lang="en-US" baseline="0" dirty="0"/>
              <a:t>detach(sales)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07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sales on weekend for each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23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women_fare</a:t>
            </a:r>
            <a:r>
              <a:rPr lang="en-US" dirty="0"/>
              <a:t>=aggregate(</a:t>
            </a:r>
            <a:r>
              <a:rPr lang="en-US" dirty="0" err="1"/>
              <a:t>titanic$Fare</a:t>
            </a:r>
            <a:r>
              <a:rPr lang="en-US" dirty="0"/>
              <a:t>, by=list(sex=</a:t>
            </a:r>
            <a:r>
              <a:rPr lang="en-US" dirty="0" err="1"/>
              <a:t>titanic$Sex</a:t>
            </a:r>
            <a:r>
              <a:rPr lang="en-US" dirty="0"/>
              <a:t>), FUN=mean)</a:t>
            </a:r>
          </a:p>
          <a:p>
            <a:r>
              <a:rPr lang="en-US" dirty="0"/>
              <a:t>&gt; </a:t>
            </a:r>
            <a:r>
              <a:rPr lang="en-US" dirty="0" err="1"/>
              <a:t>women_fare</a:t>
            </a:r>
            <a:endParaRPr lang="en-US" dirty="0"/>
          </a:p>
          <a:p>
            <a:r>
              <a:rPr lang="en-US" dirty="0"/>
              <a:t>     sex        x</a:t>
            </a:r>
          </a:p>
          <a:p>
            <a:r>
              <a:rPr lang="en-US" dirty="0"/>
              <a:t>1 female 44.47982</a:t>
            </a:r>
          </a:p>
          <a:p>
            <a:r>
              <a:rPr lang="en-US" dirty="0"/>
              <a:t>2   male 25.52389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99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b="1" baseline="0" dirty="0"/>
              <a:t> transformation with R</a:t>
            </a:r>
          </a:p>
          <a:p>
            <a:endParaRPr lang="en-US" b="1" baseline="0" dirty="0"/>
          </a:p>
          <a:p>
            <a:r>
              <a:rPr lang="en-US" b="1" dirty="0"/>
              <a:t>Discretization:</a:t>
            </a:r>
          </a:p>
          <a:p>
            <a:r>
              <a:rPr lang="en-US" b="0" dirty="0"/>
              <a:t>Take</a:t>
            </a:r>
            <a:r>
              <a:rPr lang="zh-CN" altLang="en-US" b="0" dirty="0"/>
              <a:t> </a:t>
            </a:r>
            <a:r>
              <a:rPr lang="en-US" altLang="zh-CN" b="0" dirty="0"/>
              <a:t>attribute</a:t>
            </a:r>
            <a:r>
              <a:rPr lang="zh-CN" altLang="en-US" b="0" dirty="0"/>
              <a:t> </a:t>
            </a:r>
            <a:r>
              <a:rPr lang="en-US" altLang="zh-CN" b="0" dirty="0"/>
              <a:t>“Age”</a:t>
            </a:r>
            <a:r>
              <a:rPr lang="zh-CN" altLang="en-US" b="0" dirty="0"/>
              <a:t> </a:t>
            </a:r>
            <a:r>
              <a:rPr lang="en-US" altLang="zh-CN" b="0" dirty="0"/>
              <a:t>in</a:t>
            </a:r>
            <a:r>
              <a:rPr lang="zh-CN" altLang="en-US" b="0" dirty="0"/>
              <a:t> </a:t>
            </a:r>
            <a:r>
              <a:rPr lang="en-US" altLang="zh-CN" b="0" dirty="0"/>
              <a:t>Titanic</a:t>
            </a:r>
            <a:r>
              <a:rPr lang="zh-CN" altLang="en-US" b="0" dirty="0"/>
              <a:t> </a:t>
            </a:r>
            <a:r>
              <a:rPr lang="en-US" altLang="zh-CN" b="0" dirty="0"/>
              <a:t>data</a:t>
            </a:r>
            <a:r>
              <a:rPr lang="zh-CN" altLang="en-US" b="0" dirty="0"/>
              <a:t> </a:t>
            </a:r>
            <a:r>
              <a:rPr lang="en-US" altLang="zh-CN" b="0" dirty="0"/>
              <a:t>as</a:t>
            </a:r>
            <a:r>
              <a:rPr lang="zh-CN" altLang="en-US" b="0" dirty="0"/>
              <a:t> </a:t>
            </a:r>
            <a:r>
              <a:rPr lang="en-US" altLang="zh-CN" b="0" dirty="0"/>
              <a:t>example</a:t>
            </a:r>
          </a:p>
          <a:p>
            <a:r>
              <a:rPr lang="zh-CN" altLang="zh-CN" b="0" dirty="0"/>
              <a:t>#</a:t>
            </a:r>
            <a:r>
              <a:rPr lang="zh-CN" altLang="en-US" b="0" dirty="0"/>
              <a:t> </a:t>
            </a:r>
            <a:r>
              <a:rPr lang="en-US" altLang="zh-CN" b="0" dirty="0"/>
              <a:t>discretize</a:t>
            </a:r>
            <a:r>
              <a:rPr lang="zh-CN" altLang="en-US" b="0" dirty="0"/>
              <a:t> </a:t>
            </a:r>
            <a:r>
              <a:rPr lang="en-US" altLang="zh-CN" b="0" dirty="0"/>
              <a:t>age</a:t>
            </a:r>
            <a:r>
              <a:rPr lang="zh-CN" altLang="en-US" b="0" dirty="0"/>
              <a:t> </a:t>
            </a:r>
            <a:r>
              <a:rPr lang="en-US" altLang="zh-CN" b="0" dirty="0"/>
              <a:t>into</a:t>
            </a:r>
            <a:r>
              <a:rPr lang="zh-CN" altLang="en-US" b="0" dirty="0"/>
              <a:t> </a:t>
            </a:r>
            <a:r>
              <a:rPr lang="en-US" altLang="zh-CN" b="0" dirty="0"/>
              <a:t>seven</a:t>
            </a:r>
            <a:r>
              <a:rPr lang="zh-CN" altLang="en-US" b="0" dirty="0"/>
              <a:t> </a:t>
            </a:r>
            <a:r>
              <a:rPr lang="en-US" altLang="zh-CN" b="0" dirty="0"/>
              <a:t>bins</a:t>
            </a:r>
          </a:p>
          <a:p>
            <a:r>
              <a:rPr lang="en-US" b="0" dirty="0"/>
              <a:t>age &lt;- cut(</a:t>
            </a:r>
            <a:r>
              <a:rPr lang="en-US" b="0" dirty="0" err="1"/>
              <a:t>titanic</a:t>
            </a:r>
            <a:r>
              <a:rPr lang="en-US" altLang="zh-CN" b="0" dirty="0" err="1"/>
              <a:t>$</a:t>
            </a:r>
            <a:r>
              <a:rPr lang="en-US" b="0" dirty="0" err="1"/>
              <a:t>Age</a:t>
            </a:r>
            <a:r>
              <a:rPr lang="en-US" b="0" dirty="0"/>
              <a:t>, breaks = c(0,10,20,30,40,50,60,Inf),labels=c("child","teens","twenties","thirties","fourties”,”fifties”,”old”))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002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</a:t>
            </a:r>
            <a:r>
              <a:rPr lang="zh-CN" altLang="en-US" b="1" dirty="0"/>
              <a:t> </a:t>
            </a:r>
            <a:r>
              <a:rPr lang="en-US" altLang="zh-CN" b="1" dirty="0"/>
              <a:t>transformation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R</a:t>
            </a:r>
          </a:p>
          <a:p>
            <a:endParaRPr lang="en-US" b="1" dirty="0"/>
          </a:p>
          <a:p>
            <a:r>
              <a:rPr lang="en-US" b="0" dirty="0"/>
              <a:t>plot(</a:t>
            </a:r>
            <a:r>
              <a:rPr lang="en-US" b="0" dirty="0" err="1"/>
              <a:t>titanic$Age</a:t>
            </a:r>
            <a:r>
              <a:rPr lang="en-US" b="0" dirty="0"/>
              <a:t>, log(</a:t>
            </a:r>
            <a:r>
              <a:rPr lang="en-US" b="0" dirty="0" err="1"/>
              <a:t>titanic$Age</a:t>
            </a:r>
            <a:r>
              <a:rPr lang="en-US" b="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3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</a:t>
            </a:r>
            <a:r>
              <a:rPr lang="en-US" baseline="0" dirty="0"/>
              <a:t> network analysis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158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49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15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Z-score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</a:p>
          <a:p>
            <a:r>
              <a:rPr lang="en-US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“Age”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Titanic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zh-CN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“scale”</a:t>
            </a:r>
          </a:p>
          <a:p>
            <a:r>
              <a:rPr lang="en-US" altLang="zh-CN" dirty="0"/>
              <a:t>scale(</a:t>
            </a:r>
            <a:r>
              <a:rPr lang="en-US" altLang="zh-CN" dirty="0" err="1"/>
              <a:t>titanic$Age</a:t>
            </a:r>
            <a:r>
              <a:rPr lang="zh-CN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TRUE,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TRUE)</a:t>
            </a:r>
          </a:p>
          <a:p>
            <a:r>
              <a:rPr lang="en-US" altLang="zh-CN" dirty="0"/>
              <a:t>Or</a:t>
            </a:r>
          </a:p>
          <a:p>
            <a:r>
              <a:rPr lang="en-US" dirty="0"/>
              <a:t>(</a:t>
            </a:r>
            <a:r>
              <a:rPr lang="en-US" dirty="0" err="1"/>
              <a:t>titanic$Age-mean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TRUE))/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</a:t>
            </a:r>
          </a:p>
          <a:p>
            <a:endParaRPr lang="en-US" dirty="0"/>
          </a:p>
          <a:p>
            <a:r>
              <a:rPr lang="en-US" dirty="0"/>
              <a:t>plot(</a:t>
            </a:r>
            <a:r>
              <a:rPr lang="en-US" dirty="0" err="1"/>
              <a:t>titanic$Age</a:t>
            </a:r>
            <a:r>
              <a:rPr lang="en-US" dirty="0"/>
              <a:t>, scale(</a:t>
            </a:r>
            <a:r>
              <a:rPr lang="en-US" dirty="0" err="1"/>
              <a:t>titanic$Age</a:t>
            </a:r>
            <a:r>
              <a:rPr lang="en-US" dirty="0"/>
              <a:t>, center = TRUE, scale = TRUE))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688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131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Min</a:t>
            </a:r>
            <a:r>
              <a:rPr lang="en-US" altLang="zh-CN" b="1" dirty="0"/>
              <a:t>-max</a:t>
            </a:r>
            <a:r>
              <a:rPr lang="zh-CN" altLang="en-US" b="1" dirty="0"/>
              <a:t> </a:t>
            </a:r>
            <a:r>
              <a:rPr lang="en-US" altLang="zh-CN" b="1" dirty="0"/>
              <a:t>transformation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Min_max</a:t>
            </a:r>
            <a:r>
              <a:rPr lang="en-US" dirty="0"/>
              <a:t> &lt;- (</a:t>
            </a:r>
            <a:r>
              <a:rPr lang="en-US" dirty="0" err="1"/>
              <a:t>titanic$Age-min</a:t>
            </a:r>
            <a:r>
              <a:rPr lang="en-US" dirty="0"/>
              <a:t>(</a:t>
            </a:r>
            <a:r>
              <a:rPr lang="en-US" dirty="0" err="1"/>
              <a:t>titanic$Age,na.rm</a:t>
            </a:r>
            <a:r>
              <a:rPr lang="en-US" dirty="0"/>
              <a:t>=TRUE))/(max(</a:t>
            </a:r>
            <a:r>
              <a:rPr lang="en-US" dirty="0" err="1"/>
              <a:t>titanic$Age,na.rm</a:t>
            </a:r>
            <a:r>
              <a:rPr lang="en-US" dirty="0"/>
              <a:t>=TRUE)-min(</a:t>
            </a:r>
            <a:r>
              <a:rPr lang="en-US" dirty="0" err="1"/>
              <a:t>titanic$Age,na.rm</a:t>
            </a:r>
            <a:r>
              <a:rPr lang="en-US" dirty="0"/>
              <a:t>=TRUE))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plot(</a:t>
            </a:r>
            <a:r>
              <a:rPr lang="en-US" dirty="0" err="1"/>
              <a:t>Min_max</a:t>
            </a:r>
            <a:r>
              <a:rPr lang="en-US" dirty="0"/>
              <a:t>, 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358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r>
              <a:rPr lang="en-US" altLang="en-US" dirty="0"/>
              <a:t>Big data vs. traditional statistical analysis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Random Sampling with R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Assuming</a:t>
            </a:r>
            <a:r>
              <a:rPr lang="en-US" altLang="en-US" baseline="0" dirty="0"/>
              <a:t> we want to pick 100 records from Titanic data randomly, we could use the function “sample”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sample &lt;- titanic[sample(1:nrow(titanic), 100,</a:t>
            </a:r>
            <a:r>
              <a:rPr lang="en-US" altLang="en-US" baseline="0" dirty="0"/>
              <a:t> </a:t>
            </a:r>
            <a:r>
              <a:rPr lang="en-US" altLang="en-US" dirty="0"/>
              <a:t>replace=FALSE), 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# “</a:t>
            </a:r>
            <a:r>
              <a:rPr lang="en-US" altLang="en-US" dirty="0" err="1"/>
              <a:t>nrow</a:t>
            </a:r>
            <a:r>
              <a:rPr lang="en-US" altLang="en-US" dirty="0"/>
              <a:t>” is a function of counting the total row number of a dataset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# replace = FALSE represents sampling without replacement, while TRUE represents sampling with replacement.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View(sample)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table(</a:t>
            </a:r>
            <a:r>
              <a:rPr lang="en-US" altLang="en-US" dirty="0" err="1"/>
              <a:t>sample$Survived</a:t>
            </a:r>
            <a:r>
              <a:rPr lang="en-US" alt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table(</a:t>
            </a:r>
            <a:r>
              <a:rPr lang="en-US" altLang="en-US" dirty="0" err="1"/>
              <a:t>titanic$Survived</a:t>
            </a:r>
            <a:r>
              <a:rPr lang="en-US" alt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Systematic</a:t>
            </a:r>
            <a:r>
              <a:rPr lang="en-US" altLang="en-US" b="1" baseline="0" dirty="0"/>
              <a:t> sampling: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/>
              <a:t>ss</a:t>
            </a:r>
            <a:r>
              <a:rPr lang="en-US" altLang="en-US" dirty="0"/>
              <a:t>=titanic[</a:t>
            </a:r>
            <a:r>
              <a:rPr lang="en-US" altLang="en-US" dirty="0" err="1"/>
              <a:t>titanic$PassengerId</a:t>
            </a:r>
            <a:r>
              <a:rPr lang="en-US" altLang="en-US" dirty="0"/>
              <a:t>%%10==0,] # sample lines</a:t>
            </a:r>
            <a:r>
              <a:rPr lang="en-US" altLang="en-US" baseline="0" dirty="0"/>
              <a:t> #10, 20, 30,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err="1"/>
              <a:t>Nrow</a:t>
            </a:r>
            <a:r>
              <a:rPr lang="en-US" altLang="en-US" baseline="0" dirty="0"/>
              <a:t>(</a:t>
            </a:r>
            <a:r>
              <a:rPr lang="en-US" altLang="en-US" baseline="0" dirty="0" err="1"/>
              <a:t>ss</a:t>
            </a:r>
            <a:r>
              <a:rPr lang="en-US" altLang="en-US" baseline="0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err="1"/>
              <a:t>ss</a:t>
            </a:r>
            <a:r>
              <a:rPr lang="en-US" altLang="en-US" baseline="0" dirty="0"/>
              <a:t>=titanic[</a:t>
            </a:r>
            <a:r>
              <a:rPr lang="en-US" altLang="en-US" baseline="0" dirty="0" err="1"/>
              <a:t>seq</a:t>
            </a:r>
            <a:r>
              <a:rPr lang="en-US" altLang="en-US" baseline="0" dirty="0"/>
              <a:t>(1, </a:t>
            </a:r>
            <a:r>
              <a:rPr lang="en-US" altLang="en-US" baseline="0" dirty="0" err="1"/>
              <a:t>nrow</a:t>
            </a:r>
            <a:r>
              <a:rPr lang="en-US" altLang="en-US" baseline="0" dirty="0"/>
              <a:t>(titanic),10),] # sample lines #1, #11, #21,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Or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err="1"/>
              <a:t>ss</a:t>
            </a:r>
            <a:r>
              <a:rPr lang="en-US" altLang="en-US" baseline="0" dirty="0"/>
              <a:t>=titanic[</a:t>
            </a:r>
            <a:r>
              <a:rPr lang="en-US" altLang="en-US" baseline="0" dirty="0" err="1"/>
              <a:t>seq</a:t>
            </a:r>
            <a:r>
              <a:rPr lang="en-US" altLang="en-US" baseline="0" dirty="0"/>
              <a:t>(0, </a:t>
            </a:r>
            <a:r>
              <a:rPr lang="en-US" altLang="en-US" baseline="0" dirty="0" err="1"/>
              <a:t>nrow</a:t>
            </a:r>
            <a:r>
              <a:rPr lang="en-US" altLang="en-US" baseline="0" dirty="0"/>
              <a:t>(titanic),10),] # sample lines #10, #20,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84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r>
              <a:rPr lang="en-US" altLang="en-US" dirty="0"/>
              <a:t>How many samples are enough?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/>
              <a:t>=66oNv_DJuPc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1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9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data into 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titanic data as an example: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/Desktop/Data/titanic-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c(“”))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Use the path to the depository where you save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used to specify missing values.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read.table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/Desktop/Data/titanic-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=",", header=TRUE,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c("")) #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indicates the field separator character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format data files may need additional package to import, for example: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 # install the package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read.xlsx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/Desktop/Data/titanic-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train.xlsx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1) # “1” is the sheet index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Examine data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the structure of the data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number of total observations (rows) and variables (columns), as well as the name and type (e.g. integer, factor, numeric)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each variable.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R treats factors as nominal variables and ordered factors as ordinal variables.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7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quotation mark may need to change when directly copy over to R</a:t>
            </a:r>
          </a:p>
          <a:p>
            <a:endParaRPr lang="en-US" dirty="0"/>
          </a:p>
          <a:p>
            <a:r>
              <a:rPr lang="en-US" dirty="0"/>
              <a:t>Other sources:</a:t>
            </a:r>
          </a:p>
          <a:p>
            <a:r>
              <a:rPr lang="en-US" dirty="0">
                <a:hlinkClick r:id="rId3"/>
              </a:rPr>
              <a:t>http://www.statmethods.net/input/datatypes.html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http://www.stat.berkeley.edu/~s133/factors.html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7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7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4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2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9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0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9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4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6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8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5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2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54CB4-AB12-4209-893F-4259A7C4F023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93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?sortBy=prize&amp;group=all&amp;page=1&amp;site=mai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titanic/data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160/book/node8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c/digit-recogniz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160/book/node8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://www.r-bloggers.com/about-boxplot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calteches.library.caltech.edu/51/2/CargoCult.ht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676400"/>
            <a:ext cx="7772400" cy="3429000"/>
          </a:xfrm>
        </p:spPr>
        <p:txBody>
          <a:bodyPr>
            <a:noAutofit/>
          </a:bodyPr>
          <a:lstStyle/>
          <a:p>
            <a:r>
              <a:rPr lang="en-US" sz="3600" dirty="0"/>
              <a:t>IST 707 Data Mining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Unit 2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Data Preparation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81000"/>
            <a:ext cx="33718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013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284914"/>
              </p:ext>
            </p:extLst>
          </p:nvPr>
        </p:nvGraphicFramePr>
        <p:xfrm>
          <a:off x="152400" y="1447800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5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47800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591926"/>
              </p:ext>
            </p:extLst>
          </p:nvPr>
        </p:nvGraphicFramePr>
        <p:xfrm>
          <a:off x="2590800" y="39624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Coke?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Diaper?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0" y="1981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Converted to record data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0" y="25146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0800" y="2514600"/>
            <a:ext cx="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8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Most values in the matrix are “0”.</a:t>
            </a:r>
          </a:p>
          <a:p>
            <a:r>
              <a:rPr lang="en-US" dirty="0"/>
              <a:t>Too many columns</a:t>
            </a:r>
          </a:p>
          <a:p>
            <a:r>
              <a:rPr lang="en-US" dirty="0"/>
              <a:t>Too few with non-zero values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567039"/>
              </p:ext>
            </p:extLst>
          </p:nvPr>
        </p:nvGraphicFramePr>
        <p:xfrm>
          <a:off x="1447800" y="4114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Coke?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Diaper?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4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of sparse matrix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07819"/>
              </p:ext>
            </p:extLst>
          </p:nvPr>
        </p:nvGraphicFramePr>
        <p:xfrm>
          <a:off x="381000" y="1600200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9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00200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8905"/>
              </p:ext>
            </p:extLst>
          </p:nvPr>
        </p:nvGraphicFramePr>
        <p:xfrm>
          <a:off x="381000" y="42672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Coke?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Diaper?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81600" y="219813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Requires less 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4800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Requires more space</a:t>
            </a:r>
          </a:p>
        </p:txBody>
      </p:sp>
    </p:spTree>
    <p:extLst>
      <p:ext uri="{BB962C8B-B14F-4D97-AF65-F5344CB8AC3E}">
        <p14:creationId xmlns:p14="http://schemas.microsoft.com/office/powerpoint/2010/main" val="404529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Network data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239000" cy="38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029200"/>
            <a:ext cx="82486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6320135"/>
            <a:ext cx="861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Steven G. Greenberg (2009). How citation distortions create unfound authority: analysis of citation network. BMJ 2009; 339: b2680 http://dx.doi.org/10.1136/bmj.b2680</a:t>
            </a:r>
          </a:p>
        </p:txBody>
      </p:sp>
    </p:spTree>
    <p:extLst>
      <p:ext uri="{BB962C8B-B14F-4D97-AF65-F5344CB8AC3E}">
        <p14:creationId xmlns:p14="http://schemas.microsoft.com/office/powerpoint/2010/main" val="1783373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data 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 data</a:t>
            </a:r>
          </a:p>
          <a:p>
            <a:r>
              <a:rPr lang="en-US" dirty="0"/>
              <a:t>Non-record data</a:t>
            </a:r>
          </a:p>
          <a:p>
            <a:pPr lvl="1"/>
            <a:r>
              <a:rPr lang="en-US" dirty="0"/>
              <a:t>Text data</a:t>
            </a:r>
          </a:p>
          <a:p>
            <a:pPr lvl="1"/>
            <a:r>
              <a:rPr lang="en-US" dirty="0"/>
              <a:t>Image data</a:t>
            </a:r>
          </a:p>
          <a:p>
            <a:pPr lvl="1"/>
            <a:r>
              <a:rPr lang="en-US" dirty="0"/>
              <a:t>Sequence data</a:t>
            </a:r>
          </a:p>
          <a:p>
            <a:pPr lvl="1"/>
            <a:r>
              <a:rPr lang="en-US" dirty="0"/>
              <a:t>Transaction data</a:t>
            </a:r>
          </a:p>
          <a:p>
            <a:pPr lvl="1"/>
            <a:r>
              <a:rPr lang="en-US" dirty="0"/>
              <a:t>Network data</a:t>
            </a:r>
          </a:p>
        </p:txBody>
      </p:sp>
    </p:spTree>
    <p:extLst>
      <p:ext uri="{BB962C8B-B14F-4D97-AF65-F5344CB8AC3E}">
        <p14:creationId xmlns:p14="http://schemas.microsoft.com/office/powerpoint/2010/main" val="137912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identify data 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33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 to </a:t>
            </a:r>
            <a:r>
              <a:rPr lang="en-US" dirty="0" err="1"/>
              <a:t>Kaggle</a:t>
            </a:r>
            <a:r>
              <a:rPr lang="en-US" dirty="0"/>
              <a:t> competitions and find different types of data sets. Give one example for each type, and describe whether and how to convert them to record data. </a:t>
            </a:r>
            <a:r>
              <a:rPr lang="en-US" dirty="0">
                <a:hlinkClick r:id="rId2"/>
              </a:rPr>
              <a:t>https://www.kaggle.com/competitions?sortBy=prize&amp;group=all&amp;page=1&amp;site=main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network data be converted to record data?</a:t>
            </a:r>
          </a:p>
        </p:txBody>
      </p:sp>
    </p:spTree>
    <p:extLst>
      <p:ext uri="{BB962C8B-B14F-4D97-AF65-F5344CB8AC3E}">
        <p14:creationId xmlns:p14="http://schemas.microsoft.com/office/powerpoint/2010/main" val="4075695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Prepare Data for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Understand the meaning of data</a:t>
            </a:r>
          </a:p>
          <a:p>
            <a:r>
              <a:rPr lang="en-US" dirty="0"/>
              <a:t>Assess the quality of data</a:t>
            </a:r>
          </a:p>
          <a:p>
            <a:r>
              <a:rPr lang="en-US" dirty="0"/>
              <a:t>Transform data for analysis if necessary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 the meaning of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might not be a trivial task, as this video shows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16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en-US" dirty="0"/>
              <a:t>An attribute is a property or characteristic of an object. </a:t>
            </a:r>
          </a:p>
          <a:p>
            <a:r>
              <a:rPr lang="en-US" dirty="0"/>
              <a:t>The value of an attribute can be different for different data  examples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794501"/>
              </p:ext>
            </p:extLst>
          </p:nvPr>
        </p:nvGraphicFramePr>
        <p:xfrm>
          <a:off x="914400" y="4191000"/>
          <a:ext cx="7315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example: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1: 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2: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3:</a:t>
                      </a:r>
                      <a:r>
                        <a:rPr lang="en-US" baseline="0" dirty="0"/>
                        <a:t> 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18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Table 2.2</a:t>
            </a:r>
          </a:p>
          <a:p>
            <a:r>
              <a:rPr lang="en-US" dirty="0"/>
              <a:t>Four main types of attributes</a:t>
            </a:r>
          </a:p>
          <a:p>
            <a:pPr lvl="1"/>
            <a:r>
              <a:rPr lang="en-US" dirty="0"/>
              <a:t>Nominal</a:t>
            </a:r>
          </a:p>
          <a:p>
            <a:pPr lvl="1"/>
            <a:r>
              <a:rPr lang="en-US" dirty="0"/>
              <a:t>Ordinal</a:t>
            </a:r>
          </a:p>
          <a:p>
            <a:pPr lvl="1"/>
            <a:r>
              <a:rPr lang="en-US" dirty="0"/>
              <a:t>Interval</a:t>
            </a:r>
          </a:p>
          <a:p>
            <a:pPr lvl="1"/>
            <a:r>
              <a:rPr lang="en-US" dirty="0"/>
              <a:t>Ratio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Guide</a:t>
            </a:r>
            <a:br>
              <a:rPr lang="en-US" dirty="0"/>
            </a:br>
            <a:r>
              <a:rPr lang="en-US" dirty="0"/>
              <a:t>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sure you understand the following key concepts by the end of Week 2</a:t>
            </a:r>
          </a:p>
          <a:p>
            <a:pPr lvl="1"/>
            <a:r>
              <a:rPr lang="en-US" dirty="0"/>
              <a:t>Data set types</a:t>
            </a:r>
          </a:p>
          <a:p>
            <a:pPr lvl="2"/>
            <a:r>
              <a:rPr lang="en-US" dirty="0"/>
              <a:t>Records, transactions, images, sequences, audios</a:t>
            </a:r>
          </a:p>
          <a:p>
            <a:pPr lvl="1"/>
            <a:r>
              <a:rPr lang="en-US" dirty="0"/>
              <a:t>Variable types</a:t>
            </a:r>
          </a:p>
          <a:p>
            <a:pPr lvl="2"/>
            <a:r>
              <a:rPr lang="en-US" dirty="0"/>
              <a:t>Nominal/categorical, Ordinal, Numeric (interval and ratio)</a:t>
            </a:r>
          </a:p>
          <a:p>
            <a:pPr lvl="1"/>
            <a:r>
              <a:rPr lang="en-US" dirty="0"/>
              <a:t>Data quality issues</a:t>
            </a:r>
          </a:p>
          <a:p>
            <a:pPr lvl="2"/>
            <a:r>
              <a:rPr lang="en-US" dirty="0"/>
              <a:t>Outliers, missing values, duplicate data</a:t>
            </a:r>
          </a:p>
          <a:p>
            <a:pPr lvl="1"/>
            <a:r>
              <a:rPr lang="en-US" dirty="0"/>
              <a:t>Data summary and visualization</a:t>
            </a:r>
          </a:p>
          <a:p>
            <a:pPr lvl="1"/>
            <a:r>
              <a:rPr lang="en-US" dirty="0"/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57829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1447800"/>
          </a:xfrm>
        </p:spPr>
        <p:txBody>
          <a:bodyPr>
            <a:normAutofit/>
          </a:bodyPr>
          <a:lstStyle/>
          <a:p>
            <a:r>
              <a:rPr lang="en-US" dirty="0"/>
              <a:t>Definition: the values of a nominal attributes are just “names”.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841833"/>
              </p:ext>
            </p:extLst>
          </p:nvPr>
        </p:nvGraphicFramePr>
        <p:xfrm>
          <a:off x="914400" y="35052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1676400" y="30480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9000" y="30480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052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799"/>
          </a:xfrm>
        </p:spPr>
        <p:txBody>
          <a:bodyPr/>
          <a:lstStyle/>
          <a:p>
            <a:r>
              <a:rPr lang="en-US" dirty="0"/>
              <a:t>An ordinal attribute describes data objects in a qualitative, ordered way.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619923"/>
              </p:ext>
            </p:extLst>
          </p:nvPr>
        </p:nvGraphicFramePr>
        <p:xfrm>
          <a:off x="914400" y="35052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81400" y="30480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2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Numbers that describe  a measurable quantity </a:t>
            </a:r>
          </a:p>
          <a:p>
            <a:pPr lvl="1"/>
            <a:r>
              <a:rPr lang="en-US" dirty="0"/>
              <a:t>“how many”</a:t>
            </a:r>
          </a:p>
          <a:p>
            <a:pPr lvl="1"/>
            <a:r>
              <a:rPr lang="en-US" dirty="0"/>
              <a:t> “how much”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97822"/>
              </p:ext>
            </p:extLst>
          </p:nvPr>
        </p:nvGraphicFramePr>
        <p:xfrm>
          <a:off x="914400" y="37338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5486400" y="32766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648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Significant digits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9600"/>
          </a:xfrm>
        </p:spPr>
        <p:txBody>
          <a:bodyPr>
            <a:normAutofit/>
          </a:bodyPr>
          <a:lstStyle/>
          <a:p>
            <a:r>
              <a:rPr lang="en-US" dirty="0"/>
              <a:t>Use a scale to measure people’s weight</a:t>
            </a:r>
          </a:p>
          <a:p>
            <a:r>
              <a:rPr lang="en-US" dirty="0"/>
              <a:t>Assume the scale is accurate to 0.1 </a:t>
            </a:r>
            <a:r>
              <a:rPr lang="en-US" dirty="0" err="1"/>
              <a:t>lb</a:t>
            </a:r>
            <a:endParaRPr lang="en-US" dirty="0"/>
          </a:p>
          <a:p>
            <a:r>
              <a:rPr lang="en-US" dirty="0"/>
              <a:t>If a person weighs 3 times and got 150.0, 150.4, and 150.6, is the average weight 150.3333?</a:t>
            </a:r>
          </a:p>
          <a:p>
            <a:r>
              <a:rPr lang="en-US" dirty="0"/>
              <a:t>No, because the scale is only accurate to 0.1 lbs.</a:t>
            </a:r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0198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www.chem.sc.edu</a:t>
            </a:r>
            <a:r>
              <a:rPr lang="en-US" dirty="0"/>
              <a:t>/faculty/</a:t>
            </a:r>
            <a:r>
              <a:rPr lang="en-US" dirty="0" err="1"/>
              <a:t>morgan</a:t>
            </a:r>
            <a:r>
              <a:rPr lang="en-US" dirty="0"/>
              <a:t>/resources/</a:t>
            </a:r>
            <a:r>
              <a:rPr lang="en-US" dirty="0" err="1"/>
              <a:t>sigfigs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814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digits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 a=c(150.0,150.4,150.6)</a:t>
            </a:r>
          </a:p>
          <a:p>
            <a:pPr marL="0" indent="0">
              <a:buNone/>
            </a:pPr>
            <a:r>
              <a:rPr lang="en-US" dirty="0"/>
              <a:t>&gt; mean(a)</a:t>
            </a:r>
          </a:p>
          <a:p>
            <a:pPr marL="0" indent="0">
              <a:buNone/>
            </a:pPr>
            <a:r>
              <a:rPr lang="en-US" dirty="0"/>
              <a:t>[1] 150.3333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signif</a:t>
            </a:r>
            <a:r>
              <a:rPr lang="en-US" dirty="0"/>
              <a:t>(mean(x), digits=4)</a:t>
            </a:r>
          </a:p>
          <a:p>
            <a:pPr marL="0" indent="0">
              <a:buNone/>
            </a:pPr>
            <a:r>
              <a:rPr lang="pt-BR" dirty="0"/>
              <a:t>[1] 150.3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8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Interval vs.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Whether there is an arbitrary zero?</a:t>
            </a:r>
          </a:p>
          <a:p>
            <a:pPr lvl="1"/>
            <a:r>
              <a:rPr lang="en-US" dirty="0"/>
              <a:t>Yes: ratio</a:t>
            </a:r>
          </a:p>
          <a:p>
            <a:pPr lvl="2"/>
            <a:r>
              <a:rPr lang="en-US" dirty="0"/>
              <a:t>E.g. Kelvin scale of temperature, in which “0” means the lowest possible temperature. At this temperature all atoms stop moving. </a:t>
            </a:r>
          </a:p>
          <a:p>
            <a:pPr lvl="1"/>
            <a:r>
              <a:rPr lang="en-US" dirty="0"/>
              <a:t>No: interval </a:t>
            </a:r>
          </a:p>
          <a:p>
            <a:pPr lvl="2"/>
            <a:r>
              <a:rPr lang="en-US" dirty="0"/>
              <a:t>E.g. Celsius or Fahrenheit scale of temperature, in while “0” is NOT the lowest temperature.  </a:t>
            </a:r>
          </a:p>
        </p:txBody>
      </p:sp>
    </p:spTree>
    <p:extLst>
      <p:ext uri="{BB962C8B-B14F-4D97-AF65-F5344CB8AC3E}">
        <p14:creationId xmlns:p14="http://schemas.microsoft.com/office/powerpoint/2010/main" val="222765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vs. Interval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590800"/>
            <a:ext cx="228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temperature of Kelvin 200 degree is twice as warm as  Kelvin 100 degree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447800"/>
            <a:ext cx="2892819" cy="505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72200" y="2590800"/>
            <a:ext cx="2819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temperature of Fahrenheit 200 degree is NOT twice as warm as Fahrenheit 100 degree</a:t>
            </a:r>
          </a:p>
        </p:txBody>
      </p:sp>
    </p:spTree>
    <p:extLst>
      <p:ext uri="{BB962C8B-B14F-4D97-AF65-F5344CB8AC3E}">
        <p14:creationId xmlns:p14="http://schemas.microsoft.com/office/powerpoint/2010/main" val="814201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Ordinal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/>
              <a:t>Can we treat ordinal variable as nominal or numeric?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3228975" cy="358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89453"/>
              </p:ext>
            </p:extLst>
          </p:nvPr>
        </p:nvGraphicFramePr>
        <p:xfrm>
          <a:off x="4724400" y="2895600"/>
          <a:ext cx="364331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535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Attribute type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attribute types for each attribute in the Titanic data set. </a:t>
            </a:r>
            <a:r>
              <a:rPr lang="en-US" dirty="0">
                <a:hlinkClick r:id="rId2"/>
              </a:rPr>
              <a:t>https://www.kaggle.com/c/titanic/data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9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data type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40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reading data into tools like R, the tool might not interpret the data types correctly.</a:t>
            </a:r>
          </a:p>
          <a:p>
            <a:endParaRPr lang="en-US" dirty="0"/>
          </a:p>
          <a:p>
            <a:r>
              <a:rPr lang="en-US" dirty="0"/>
              <a:t>Examine data definitions in R</a:t>
            </a:r>
          </a:p>
          <a:p>
            <a:pPr marL="0" indent="0">
              <a:buNone/>
            </a:pPr>
            <a:r>
              <a:rPr lang="en-US" dirty="0"/>
              <a:t>&gt; titanic &lt;- </a:t>
            </a:r>
            <a:r>
              <a:rPr lang="en-US" dirty="0" err="1"/>
              <a:t>read.csv</a:t>
            </a:r>
            <a:r>
              <a:rPr lang="en-US" dirty="0"/>
              <a:t>("/Users/</a:t>
            </a:r>
            <a:r>
              <a:rPr lang="en-US" dirty="0" err="1"/>
              <a:t>byu</a:t>
            </a:r>
            <a:r>
              <a:rPr lang="en-US" dirty="0"/>
              <a:t>/Desktop/Data/titanic-</a:t>
            </a:r>
            <a:r>
              <a:rPr lang="en-US" dirty="0" err="1"/>
              <a:t>train.csv</a:t>
            </a:r>
            <a:r>
              <a:rPr lang="en-US" dirty="0"/>
              <a:t>", </a:t>
            </a:r>
            <a:r>
              <a:rPr lang="en-US" dirty="0" err="1"/>
              <a:t>na.string</a:t>
            </a:r>
            <a:r>
              <a:rPr lang="en-US" dirty="0"/>
              <a:t> = c("")) 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(titanic)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9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/>
          </a:bodyPr>
          <a:lstStyle/>
          <a:p>
            <a:r>
              <a:rPr lang="en-US" dirty="0"/>
              <a:t>Record data: data in the tabular format</a:t>
            </a:r>
          </a:p>
          <a:p>
            <a:pPr lvl="1"/>
            <a:r>
              <a:rPr lang="en-US" dirty="0"/>
              <a:t>each row is a data example</a:t>
            </a:r>
          </a:p>
          <a:p>
            <a:pPr lvl="1"/>
            <a:r>
              <a:rPr lang="en-US" dirty="0"/>
              <a:t>each column is an attribute</a:t>
            </a:r>
          </a:p>
          <a:p>
            <a:pPr lvl="1"/>
            <a:r>
              <a:rPr lang="en-US" dirty="0"/>
              <a:t>Most common type of data 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56814"/>
              </p:ext>
            </p:extLst>
          </p:nvPr>
        </p:nvGraphicFramePr>
        <p:xfrm>
          <a:off x="990600" y="44958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79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'</a:t>
            </a:r>
            <a:r>
              <a:rPr lang="en-US" sz="1800" dirty="0" err="1"/>
              <a:t>data.frame</a:t>
            </a:r>
            <a:r>
              <a:rPr lang="en-US" sz="1800" dirty="0"/>
              <a:t>':	891 obs. of  11 variables:</a:t>
            </a:r>
          </a:p>
          <a:p>
            <a:pPr marL="0" indent="0">
              <a:buNone/>
            </a:pPr>
            <a:r>
              <a:rPr lang="en-US" sz="1800" dirty="0"/>
              <a:t> $ </a:t>
            </a:r>
            <a:r>
              <a:rPr lang="en-US" sz="1800" dirty="0" err="1"/>
              <a:t>PassengerId</a:t>
            </a:r>
            <a:r>
              <a:rPr lang="en-US" sz="1800" dirty="0"/>
              <a:t>: </a:t>
            </a:r>
            <a:r>
              <a:rPr lang="en-US" sz="1800" dirty="0" err="1"/>
              <a:t>int</a:t>
            </a:r>
            <a:r>
              <a:rPr lang="en-US" sz="1800" dirty="0"/>
              <a:t>  1 2 3 4 5 6 7 8 9 10 ...</a:t>
            </a:r>
          </a:p>
          <a:p>
            <a:pPr marL="0" indent="0">
              <a:buNone/>
            </a:pPr>
            <a:r>
              <a:rPr lang="en-US" sz="1800" dirty="0"/>
              <a:t> $ Survived   : </a:t>
            </a:r>
            <a:r>
              <a:rPr lang="en-US" sz="1800" dirty="0" err="1"/>
              <a:t>int</a:t>
            </a:r>
            <a:r>
              <a:rPr lang="en-US" sz="1800" dirty="0"/>
              <a:t>  0 1 1 1 0 0 0 0 1 1 ...</a:t>
            </a:r>
          </a:p>
          <a:p>
            <a:pPr marL="0" indent="0">
              <a:buNone/>
            </a:pPr>
            <a:r>
              <a:rPr lang="en-US" sz="1800" dirty="0"/>
              <a:t> $ </a:t>
            </a:r>
            <a:r>
              <a:rPr lang="en-US" sz="1800" dirty="0" err="1"/>
              <a:t>Pclass</a:t>
            </a:r>
            <a:r>
              <a:rPr lang="en-US" sz="1800" dirty="0"/>
              <a:t>     : </a:t>
            </a:r>
            <a:r>
              <a:rPr lang="en-US" sz="1800" dirty="0" err="1"/>
              <a:t>int</a:t>
            </a:r>
            <a:r>
              <a:rPr lang="en-US" sz="1800" dirty="0"/>
              <a:t>  3 1 3 1 3 3 1 3 3 2 ...</a:t>
            </a:r>
          </a:p>
          <a:p>
            <a:pPr marL="0" indent="0">
              <a:buNone/>
            </a:pPr>
            <a:r>
              <a:rPr lang="en-US" sz="1800" dirty="0"/>
              <a:t> $ Sex        : Factor w/ 2 levels "</a:t>
            </a:r>
            <a:r>
              <a:rPr lang="en-US" sz="1800" dirty="0" err="1"/>
              <a:t>female","male</a:t>
            </a:r>
            <a:r>
              <a:rPr lang="en-US" sz="1800" dirty="0"/>
              <a:t>": 2 1 1 1 2 2 2 2 1 1 ...</a:t>
            </a:r>
          </a:p>
          <a:p>
            <a:pPr marL="0" indent="0">
              <a:buNone/>
            </a:pPr>
            <a:r>
              <a:rPr lang="en-US" sz="1800" dirty="0"/>
              <a:t> $ Age        : </a:t>
            </a:r>
            <a:r>
              <a:rPr lang="en-US" sz="1800" dirty="0" err="1"/>
              <a:t>num</a:t>
            </a:r>
            <a:r>
              <a:rPr lang="en-US" sz="1800" dirty="0"/>
              <a:t>  22 38 26 35 35 NA 54 2 27 14 ...</a:t>
            </a:r>
          </a:p>
          <a:p>
            <a:pPr marL="0" indent="0">
              <a:buNone/>
            </a:pPr>
            <a:r>
              <a:rPr lang="en-US" sz="1800" dirty="0"/>
              <a:t> $ </a:t>
            </a:r>
            <a:r>
              <a:rPr lang="en-US" sz="1800" dirty="0" err="1"/>
              <a:t>SibSp</a:t>
            </a:r>
            <a:r>
              <a:rPr lang="en-US" sz="1800" dirty="0"/>
              <a:t>      : </a:t>
            </a:r>
            <a:r>
              <a:rPr lang="en-US" sz="1800" dirty="0" err="1"/>
              <a:t>int</a:t>
            </a:r>
            <a:r>
              <a:rPr lang="en-US" sz="1800" dirty="0"/>
              <a:t>  1 1 0 1 0 0 0 3 0 1 ...</a:t>
            </a:r>
          </a:p>
          <a:p>
            <a:pPr marL="0" indent="0">
              <a:buNone/>
            </a:pPr>
            <a:r>
              <a:rPr lang="en-US" sz="1800" dirty="0"/>
              <a:t> $ Parch      : </a:t>
            </a:r>
            <a:r>
              <a:rPr lang="en-US" sz="1800" dirty="0" err="1"/>
              <a:t>int</a:t>
            </a:r>
            <a:r>
              <a:rPr lang="en-US" sz="1800" dirty="0"/>
              <a:t>  0 0 0 0 0 0 0 1 2 0 ...</a:t>
            </a:r>
          </a:p>
          <a:p>
            <a:pPr marL="0" indent="0">
              <a:buNone/>
            </a:pPr>
            <a:r>
              <a:rPr lang="en-US" sz="1800" dirty="0"/>
              <a:t> $ Ticket     : Factor w/ 681 levels "110152","110413",..: 524 597 670 50 473 345 133 ...</a:t>
            </a:r>
          </a:p>
          <a:p>
            <a:pPr marL="0" indent="0">
              <a:buNone/>
            </a:pPr>
            <a:r>
              <a:rPr lang="en-US" sz="1800" dirty="0"/>
              <a:t> $ Fare       : </a:t>
            </a:r>
            <a:r>
              <a:rPr lang="en-US" sz="1800" dirty="0" err="1"/>
              <a:t>num</a:t>
            </a:r>
            <a:r>
              <a:rPr lang="en-US" sz="1800" dirty="0"/>
              <a:t>  7.25 71.28 7.92 53.1 8.05 ...</a:t>
            </a:r>
          </a:p>
          <a:p>
            <a:pPr marL="0" indent="0">
              <a:buNone/>
            </a:pPr>
            <a:r>
              <a:rPr lang="en-US" sz="1800" dirty="0"/>
              <a:t> $ Cabin      : Factor w/ 147 levels "A10","A14","A16",..: NA 82 NA 56 NA NA 130 NA ...</a:t>
            </a:r>
          </a:p>
          <a:p>
            <a:pPr marL="0" indent="0">
              <a:buNone/>
            </a:pPr>
            <a:r>
              <a:rPr lang="en-US" sz="1800" dirty="0"/>
              <a:t> $ Embarked   : Factor w/ 3 levels "C","Q","S": 3 1 3 3 3 2 3 3 3 1 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1905000"/>
            <a:ext cx="609600" cy="1066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62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wrong data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1"/>
            <a:ext cx="8305800" cy="2133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When R </a:t>
            </a:r>
            <a:r>
              <a:rPr lang="en-US" sz="2800" dirty="0" err="1"/>
              <a:t>mis</a:t>
            </a:r>
            <a:r>
              <a:rPr lang="en-US" sz="2800" dirty="0"/>
              <a:t>-interpreted nominal variable “</a:t>
            </a:r>
            <a:r>
              <a:rPr lang="en-US" sz="2800" dirty="0" err="1"/>
              <a:t>PassengerId</a:t>
            </a:r>
            <a:r>
              <a:rPr lang="en-US" sz="2800" dirty="0"/>
              <a:t>” as numeric, it would calculate the mean and variance of passenger ids, which does not make sense.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733800"/>
            <a:ext cx="5892800" cy="2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data type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treats nominal variables as “factors”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titanic$Survived</a:t>
            </a:r>
            <a:r>
              <a:rPr lang="en-US" dirty="0"/>
              <a:t>=factor(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(titanic)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$ Survived   : Factor w/ 2 levels "0","1": 1 2 2 2 1 1 1 1 2 2 ...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85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data type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 treat ordinal variables as “ordered factors”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titanic$Pclass</a:t>
            </a:r>
            <a:r>
              <a:rPr lang="en-US" dirty="0"/>
              <a:t>=ordered(</a:t>
            </a:r>
            <a:r>
              <a:rPr lang="en-US" dirty="0" err="1"/>
              <a:t>titanic$Pclass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(titanic)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$ </a:t>
            </a:r>
            <a:r>
              <a:rPr lang="en-US" dirty="0" err="1"/>
              <a:t>Pclass</a:t>
            </a:r>
            <a:r>
              <a:rPr lang="en-US" dirty="0"/>
              <a:t>     : </a:t>
            </a:r>
            <a:r>
              <a:rPr lang="en-US" dirty="0" err="1"/>
              <a:t>Ord.factor</a:t>
            </a:r>
            <a:r>
              <a:rPr lang="en-US" dirty="0"/>
              <a:t> w/ 3 levels "1"&lt;"2"&lt;"3": 3 1 3 1 3 3 1 3 3 2 ...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7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factor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Month defined as a list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Font typeface="Wingdings" charset="0"/>
              <a:buNone/>
            </a:pPr>
            <a:endParaRPr lang="en-US" sz="2800" dirty="0"/>
          </a:p>
          <a:p>
            <a:pPr>
              <a:spcBef>
                <a:spcPts val="0"/>
              </a:spcBef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/>
              <a:t>Month defined as ordered factor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48200"/>
            <a:ext cx="7391400" cy="1953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33600"/>
            <a:ext cx="7620000" cy="1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78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convert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</a:t>
            </a:r>
            <a:r>
              <a:rPr lang="en-US" dirty="0" err="1"/>
              <a:t>PassengerId</a:t>
            </a:r>
            <a:r>
              <a:rPr lang="en-US" dirty="0"/>
              <a:t> to nominal data type in R, show result of conversion</a:t>
            </a:r>
          </a:p>
        </p:txBody>
      </p:sp>
    </p:spTree>
    <p:extLst>
      <p:ext uri="{BB962C8B-B14F-4D97-AF65-F5344CB8AC3E}">
        <p14:creationId xmlns:p14="http://schemas.microsoft.com/office/powerpoint/2010/main" val="2042935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Duplicate data</a:t>
            </a:r>
          </a:p>
        </p:txBody>
      </p:sp>
    </p:spTree>
    <p:extLst>
      <p:ext uri="{BB962C8B-B14F-4D97-AF65-F5344CB8AC3E}">
        <p14:creationId xmlns:p14="http://schemas.microsoft.com/office/powerpoint/2010/main" val="3084563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83047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poor-quality phone and “snow” on television screen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30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>
            <a:fillRect/>
          </a:stretch>
        </p:blipFill>
        <p:spPr bwMode="auto">
          <a:xfrm>
            <a:off x="609600" y="3048000"/>
            <a:ext cx="4103688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04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4872038" y="3054350"/>
            <a:ext cx="3738562" cy="32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0470" name="Text Box 6"/>
          <p:cNvSpPr txBox="1">
            <a:spLocks noChangeArrowheads="1"/>
          </p:cNvSpPr>
          <p:nvPr/>
        </p:nvSpPr>
        <p:spPr bwMode="auto">
          <a:xfrm>
            <a:off x="1676400" y="64008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Two Sine Waves</a:t>
            </a:r>
          </a:p>
        </p:txBody>
      </p:sp>
      <p:sp>
        <p:nvSpPr>
          <p:cNvPr id="830471" name="Text Box 7"/>
          <p:cNvSpPr txBox="1">
            <a:spLocks noChangeArrowheads="1"/>
          </p:cNvSpPr>
          <p:nvPr/>
        </p:nvSpPr>
        <p:spPr bwMode="auto">
          <a:xfrm>
            <a:off x="5181600" y="6400800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Two Sine Waves + Noise</a:t>
            </a:r>
          </a:p>
        </p:txBody>
      </p:sp>
    </p:spTree>
    <p:extLst>
      <p:ext uri="{BB962C8B-B14F-4D97-AF65-F5344CB8AC3E}">
        <p14:creationId xmlns:p14="http://schemas.microsoft.com/office/powerpoint/2010/main" val="303259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Outliers are data objects with characteristics that are considerably different than most of the other data objects in the data set</a:t>
            </a:r>
          </a:p>
          <a:p>
            <a:endParaRPr lang="en-US" altLang="en-US" dirty="0"/>
          </a:p>
          <a:p>
            <a:r>
              <a:rPr lang="en-US" altLang="en-US" dirty="0"/>
              <a:t>E.g. 250 would be an</a:t>
            </a:r>
            <a:br>
              <a:rPr lang="en-US" altLang="en-US" dirty="0"/>
            </a:br>
            <a:r>
              <a:rPr lang="en-US" altLang="en-US" dirty="0"/>
              <a:t>outlier for variable </a:t>
            </a:r>
            <a:br>
              <a:rPr lang="en-US" altLang="en-US" dirty="0"/>
            </a:br>
            <a:r>
              <a:rPr lang="en-US" altLang="en-US" dirty="0"/>
              <a:t>“people’s age” </a:t>
            </a:r>
          </a:p>
          <a:p>
            <a:endParaRPr lang="en-US" altLang="en-US" dirty="0"/>
          </a:p>
        </p:txBody>
      </p:sp>
      <p:grpSp>
        <p:nvGrpSpPr>
          <p:cNvPr id="831492" name="Group 4"/>
          <p:cNvGrpSpPr>
            <a:grpSpLocks/>
          </p:cNvGrpSpPr>
          <p:nvPr/>
        </p:nvGrpSpPr>
        <p:grpSpPr bwMode="auto">
          <a:xfrm>
            <a:off x="4953000" y="3581400"/>
            <a:ext cx="3962400" cy="2743200"/>
            <a:chOff x="3648" y="2448"/>
            <a:chExt cx="2112" cy="1872"/>
          </a:xfrm>
        </p:grpSpPr>
        <p:pic>
          <p:nvPicPr>
            <p:cNvPr id="8314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149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502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Outliers should be detected and analyzed carefully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Each year satellites measure the ozone  level over Antarctica. </a:t>
            </a:r>
          </a:p>
          <a:p>
            <a:r>
              <a:rPr lang="en-US" sz="2400" dirty="0"/>
              <a:t>In the early 1980s, however, scientists were so astounded in detecting a dramatic seasonal drop in ozone levels over Antarctica by a fly over that they spent two years rechecking their satellite data. </a:t>
            </a:r>
          </a:p>
          <a:p>
            <a:r>
              <a:rPr lang="en-US" sz="2400" dirty="0"/>
              <a:t>They discovered that satellites had dutifully been recording the ozone collapse but the computers had not raised an alert because they were programmed to reject such extreme data as anomalies.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50828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http://www.stat.wmich.edu/s160/book/node8.html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2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Non-record data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75898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995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7966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Why are values missing?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Information is not collected </a:t>
            </a:r>
            <a:br>
              <a:rPr lang="en-US" altLang="en-US" dirty="0"/>
            </a:br>
            <a:r>
              <a:rPr lang="en-US" alt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Attributes may not be applicable to all cases </a:t>
            </a:r>
            <a:br>
              <a:rPr lang="en-US" altLang="en-US" dirty="0"/>
            </a:br>
            <a:r>
              <a:rPr lang="en-US" altLang="en-US" dirty="0"/>
              <a:t>(e.g., annual income is not applicable to most children)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Eliminate Data Objects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Ignore the Missing Value During Analysis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Estimate Missing Values and replace them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1742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missing values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is.na</a:t>
            </a:r>
            <a:r>
              <a:rPr lang="en-US" dirty="0"/>
              <a:t>(titanic)  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is.na</a:t>
            </a:r>
            <a:r>
              <a:rPr lang="en-US" dirty="0"/>
              <a:t>(</a:t>
            </a:r>
            <a:r>
              <a:rPr lang="en-US" dirty="0" err="1"/>
              <a:t>titanic$Cabin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0"/>
            <a:ext cx="5118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00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complete records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4466"/>
            <a:ext cx="7010400" cy="2399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4584700"/>
            <a:ext cx="69977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71900"/>
            <a:ext cx="6870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5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number of missing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2600"/>
            <a:ext cx="6108700" cy="863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3105835"/>
            <a:ext cx="8077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Is Age still a useful variable for predicting survivors?</a:t>
            </a:r>
          </a:p>
        </p:txBody>
      </p:sp>
    </p:spTree>
    <p:extLst>
      <p:ext uri="{BB962C8B-B14F-4D97-AF65-F5344CB8AC3E}">
        <p14:creationId xmlns:p14="http://schemas.microsoft.com/office/powerpoint/2010/main" val="3822205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Estimate and replace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223"/>
            <a:ext cx="9144000" cy="137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4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Remove records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47800"/>
            <a:ext cx="83439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2717800"/>
            <a:ext cx="5575300" cy="116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114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Isn’t the number of complete cases 183?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13293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was, but remember the missing values in Age have been replaced by average age.</a:t>
            </a:r>
          </a:p>
        </p:txBody>
      </p:sp>
    </p:spTree>
    <p:extLst>
      <p:ext uri="{BB962C8B-B14F-4D97-AF65-F5344CB8AC3E}">
        <p14:creationId xmlns:p14="http://schemas.microsoft.com/office/powerpoint/2010/main" val="155481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Remove variables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16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90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Data set may include data objects that are duplicates, or almost duplicates of one another</a:t>
            </a:r>
          </a:p>
          <a:p>
            <a:pPr lvl="1"/>
            <a:r>
              <a:rPr lang="en-US" altLang="en-US"/>
              <a:t>Major issue when merging data from heterogeous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</p:txBody>
      </p:sp>
    </p:spTree>
    <p:extLst>
      <p:ext uri="{BB962C8B-B14F-4D97-AF65-F5344CB8AC3E}">
        <p14:creationId xmlns:p14="http://schemas.microsoft.com/office/powerpoint/2010/main" val="1962208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duplicate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Amazon Mechanical Turk worker set up two accounts and finished a task twice in order to get double payment.</a:t>
            </a:r>
          </a:p>
          <a:p>
            <a:r>
              <a:rPr lang="en-US" dirty="0"/>
              <a:t>Two identical records were sent to the data collector.</a:t>
            </a:r>
          </a:p>
          <a:p>
            <a:r>
              <a:rPr lang="en-US" dirty="0"/>
              <a:t>How to identify them?</a:t>
            </a:r>
          </a:p>
          <a:p>
            <a:pPr lvl="1"/>
            <a:r>
              <a:rPr lang="en-US" dirty="0"/>
              <a:t>Check IP address</a:t>
            </a:r>
          </a:p>
          <a:p>
            <a:pPr lvl="1"/>
            <a:r>
              <a:rPr lang="en-US" dirty="0"/>
              <a:t>Compare similarity between records</a:t>
            </a:r>
          </a:p>
        </p:txBody>
      </p:sp>
    </p:spTree>
    <p:extLst>
      <p:ext uri="{BB962C8B-B14F-4D97-AF65-F5344CB8AC3E}">
        <p14:creationId xmlns:p14="http://schemas.microsoft.com/office/powerpoint/2010/main" val="2489051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and remove duplicated records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76400"/>
            <a:ext cx="6388100" cy="85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832100"/>
            <a:ext cx="7861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9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Non-record data: Text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 fontScale="92500"/>
          </a:bodyPr>
          <a:lstStyle/>
          <a:p>
            <a:r>
              <a:rPr lang="en-US" dirty="0"/>
              <a:t>Some data sets are not born as record data, but can be converted to record format.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509751"/>
              </p:ext>
            </p:extLst>
          </p:nvPr>
        </p:nvGraphicFramePr>
        <p:xfrm>
          <a:off x="1371600" y="3055938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7" name="Visio" r:id="rId4" imgW="5925718" imgH="2693902" progId="Visio.Drawing.11">
                  <p:embed/>
                </p:oleObj>
              </mc:Choice>
              <mc:Fallback>
                <p:oleObj name="Visio" r:id="rId4" imgW="5925718" imgH="269390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55938"/>
                        <a:ext cx="6705600" cy="311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397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Noise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Duplicate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57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missing values in Titanic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the following questions:</a:t>
            </a:r>
          </a:p>
          <a:p>
            <a:pPr lvl="1"/>
            <a:r>
              <a:rPr lang="en-US" dirty="0"/>
              <a:t>How many values are missing for each variable?</a:t>
            </a:r>
          </a:p>
          <a:p>
            <a:pPr lvl="1"/>
            <a:r>
              <a:rPr lang="en-US" dirty="0"/>
              <a:t>How do you handle the missing values in each variable?</a:t>
            </a:r>
          </a:p>
          <a:p>
            <a:r>
              <a:rPr lang="en-US" dirty="0"/>
              <a:t>Show the R code that you use to find and deal with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781668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summary statistics</a:t>
            </a:r>
          </a:p>
          <a:p>
            <a:pPr lvl="1"/>
            <a:r>
              <a:rPr lang="en-US" dirty="0"/>
              <a:t>Central tendency of data</a:t>
            </a:r>
          </a:p>
          <a:p>
            <a:pPr lvl="1"/>
            <a:r>
              <a:rPr lang="en-US" dirty="0"/>
              <a:t>Data spread</a:t>
            </a:r>
          </a:p>
          <a:p>
            <a:r>
              <a:rPr lang="en-US" dirty="0"/>
              <a:t>Different statistic measures for different variable types</a:t>
            </a:r>
          </a:p>
          <a:p>
            <a:pPr lvl="1"/>
            <a:r>
              <a:rPr lang="en-US" dirty="0"/>
              <a:t>Numeric</a:t>
            </a:r>
          </a:p>
          <a:p>
            <a:pPr lvl="1"/>
            <a:r>
              <a:rPr lang="en-US" dirty="0"/>
              <a:t>Nominal</a:t>
            </a:r>
          </a:p>
        </p:txBody>
      </p:sp>
    </p:spTree>
    <p:extLst>
      <p:ext uri="{BB962C8B-B14F-4D97-AF65-F5344CB8AC3E}">
        <p14:creationId xmlns:p14="http://schemas.microsoft.com/office/powerpoint/2010/main" val="3902951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Central tendency</a:t>
            </a:r>
          </a:p>
          <a:p>
            <a:pPr lvl="1"/>
            <a:r>
              <a:rPr lang="en-US" dirty="0"/>
              <a:t>Mean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Mode</a:t>
            </a:r>
          </a:p>
          <a:p>
            <a:pPr lvl="1"/>
            <a:endParaRPr lang="en-US" dirty="0"/>
          </a:p>
          <a:p>
            <a:r>
              <a:rPr lang="en-US" dirty="0"/>
              <a:t>Data spread</a:t>
            </a:r>
          </a:p>
          <a:p>
            <a:pPr lvl="1"/>
            <a:r>
              <a:rPr lang="en-US" dirty="0"/>
              <a:t>Standard deviation</a:t>
            </a:r>
          </a:p>
          <a:p>
            <a:pPr lvl="1"/>
            <a:r>
              <a:rPr lang="en-US" dirty="0"/>
              <a:t>Variance</a:t>
            </a:r>
          </a:p>
          <a:p>
            <a:pPr lvl="1"/>
            <a:r>
              <a:rPr lang="en-US" dirty="0"/>
              <a:t>Min, max, quartiles</a:t>
            </a:r>
          </a:p>
        </p:txBody>
      </p:sp>
    </p:spTree>
    <p:extLst>
      <p:ext uri="{BB962C8B-B14F-4D97-AF65-F5344CB8AC3E}">
        <p14:creationId xmlns:p14="http://schemas.microsoft.com/office/powerpoint/2010/main" val="3935244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6934200" y="42672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67200" y="4267200"/>
            <a:ext cx="3810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38800" y="4267200"/>
            <a:ext cx="3810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/>
              <a:t>Range: max-min</a:t>
            </a:r>
          </a:p>
          <a:p>
            <a:r>
              <a:rPr lang="en-US" dirty="0"/>
              <a:t>Variance /standard deviation</a:t>
            </a:r>
          </a:p>
          <a:p>
            <a:r>
              <a:rPr lang="en-US" dirty="0"/>
              <a:t>Quartile: Q1 (25%), Q2 (50%), Q3 (75%), Q4 (100%) </a:t>
            </a:r>
          </a:p>
          <a:p>
            <a:pPr lvl="1"/>
            <a:r>
              <a:rPr lang="en-US" dirty="0"/>
              <a:t>E.g. temperature=[55,55,56,58,60,60,60,61,70,72,74]</a:t>
            </a:r>
          </a:p>
          <a:p>
            <a:r>
              <a:rPr lang="en-US" dirty="0"/>
              <a:t>Interquartile range (IQR): Q3-Q1=70-56=14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14800" y="37439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0" y="37338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1600" y="37338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2204114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Summarize numeric variable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the whole data set</a:t>
            </a:r>
          </a:p>
          <a:p>
            <a:pPr lvl="1"/>
            <a:r>
              <a:rPr lang="en-US" dirty="0"/>
              <a:t>summary(titanic)</a:t>
            </a:r>
          </a:p>
          <a:p>
            <a:r>
              <a:rPr lang="en-US" dirty="0"/>
              <a:t>Summarize central tendency</a:t>
            </a:r>
          </a:p>
          <a:p>
            <a:pPr lvl="1"/>
            <a:r>
              <a:rPr lang="en-US" dirty="0"/>
              <a:t>mean(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median(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freq</a:t>
            </a:r>
            <a:r>
              <a:rPr lang="en-US" dirty="0"/>
              <a:t>=table(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table(</a:t>
            </a:r>
            <a:r>
              <a:rPr lang="en-US" dirty="0" err="1"/>
              <a:t>titanic$Age</a:t>
            </a:r>
            <a:r>
              <a:rPr lang="en-US" dirty="0"/>
              <a:t>)[</a:t>
            </a:r>
            <a:r>
              <a:rPr lang="en-US" dirty="0" err="1"/>
              <a:t>which.max</a:t>
            </a:r>
            <a:r>
              <a:rPr lang="en-US" dirty="0"/>
              <a:t>(table(</a:t>
            </a:r>
            <a:r>
              <a:rPr lang="en-US" dirty="0" err="1"/>
              <a:t>titanic$Age</a:t>
            </a:r>
            <a:r>
              <a:rPr lang="en-US" dirty="0"/>
              <a:t>))]  # mode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70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Summarize numeric variable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Summarize data spread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) # variance</a:t>
            </a:r>
          </a:p>
          <a:p>
            <a:pPr lvl="1"/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) # standard deviation</a:t>
            </a:r>
          </a:p>
          <a:p>
            <a:pPr lvl="1"/>
            <a:r>
              <a:rPr lang="en-US" dirty="0"/>
              <a:t>max(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range &lt;- max(</a:t>
            </a:r>
            <a:r>
              <a:rPr lang="en-US" dirty="0" err="1"/>
              <a:t>titanic$Age</a:t>
            </a:r>
            <a:r>
              <a:rPr lang="en-US" dirty="0"/>
              <a:t>) - min(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qt</a:t>
            </a:r>
            <a:r>
              <a:rPr lang="en-US" dirty="0"/>
              <a:t> &lt;- </a:t>
            </a:r>
            <a:r>
              <a:rPr lang="en-US" dirty="0" err="1"/>
              <a:t>quantile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=TRUE) # quartile, remove missing values</a:t>
            </a:r>
            <a:endParaRPr lang="pt-BR" dirty="0"/>
          </a:p>
          <a:p>
            <a:pPr lvl="1"/>
            <a:r>
              <a:rPr lang="pt-BR" dirty="0"/>
              <a:t>IQR=</a:t>
            </a:r>
            <a:r>
              <a:rPr lang="pt-BR" dirty="0" err="1"/>
              <a:t>qt</a:t>
            </a:r>
            <a:r>
              <a:rPr lang="pt-BR" dirty="0"/>
              <a:t>[['75%']]-</a:t>
            </a:r>
            <a:r>
              <a:rPr lang="pt-BR" dirty="0" err="1"/>
              <a:t>qt</a:t>
            </a:r>
            <a:r>
              <a:rPr lang="pt-BR" dirty="0"/>
              <a:t>[['25%']] # </a:t>
            </a:r>
            <a:r>
              <a:rPr lang="pt-BR" dirty="0" err="1"/>
              <a:t>Interquartile</a:t>
            </a:r>
            <a:r>
              <a:rPr lang="pt-BR" dirty="0"/>
              <a:t> range</a:t>
            </a:r>
          </a:p>
          <a:p>
            <a:pPr lvl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73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Nominal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1371600"/>
          </a:xfrm>
        </p:spPr>
        <p:txBody>
          <a:bodyPr>
            <a:normAutofit/>
          </a:bodyPr>
          <a:lstStyle/>
          <a:p>
            <a:r>
              <a:rPr lang="en-US" dirty="0"/>
              <a:t>Central tendency: mode</a:t>
            </a:r>
          </a:p>
          <a:p>
            <a:r>
              <a:rPr lang="en-US" dirty="0"/>
              <a:t>Data spread: distribution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048000"/>
            <a:ext cx="8432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29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summarize ordinal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summarize the central tendency and data spread of ordinal variables like the </a:t>
            </a:r>
            <a:r>
              <a:rPr lang="en-US" dirty="0" err="1"/>
              <a:t>Pclass</a:t>
            </a:r>
            <a:r>
              <a:rPr lang="en-US" dirty="0"/>
              <a:t> variable in the Titanic data?</a:t>
            </a:r>
          </a:p>
        </p:txBody>
      </p:sp>
    </p:spTree>
    <p:extLst>
      <p:ext uri="{BB962C8B-B14F-4D97-AF65-F5344CB8AC3E}">
        <p14:creationId xmlns:p14="http://schemas.microsoft.com/office/powerpoint/2010/main" val="4206682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Complementary approach for data analysis in a visual way.</a:t>
            </a:r>
          </a:p>
          <a:p>
            <a:pPr lvl="1"/>
            <a:r>
              <a:rPr lang="en-US" dirty="0"/>
              <a:t>Basic tools for numeric variables</a:t>
            </a:r>
          </a:p>
          <a:p>
            <a:pPr lvl="2"/>
            <a:r>
              <a:rPr lang="en-US" dirty="0"/>
              <a:t>Histogram: show distribution of one variable</a:t>
            </a:r>
          </a:p>
          <a:p>
            <a:pPr lvl="2"/>
            <a:r>
              <a:rPr lang="en-US" dirty="0"/>
              <a:t>Boxplot: use five key values to show distribution</a:t>
            </a:r>
          </a:p>
          <a:p>
            <a:pPr lvl="2"/>
            <a:r>
              <a:rPr lang="en-US" dirty="0"/>
              <a:t>Scatterplot: plot relationship between two variables</a:t>
            </a:r>
          </a:p>
          <a:p>
            <a:pPr lvl="1"/>
            <a:r>
              <a:rPr lang="en-US" dirty="0"/>
              <a:t>Basic tools for nominal variables</a:t>
            </a:r>
          </a:p>
          <a:p>
            <a:pPr lvl="2"/>
            <a:r>
              <a:rPr lang="en-US" dirty="0"/>
              <a:t>Pie chart or bar chart to show frequencies</a:t>
            </a:r>
          </a:p>
          <a:p>
            <a:pPr lvl="2"/>
            <a:r>
              <a:rPr lang="en-US" dirty="0"/>
              <a:t>Cross-tab to show relationship between two variables</a:t>
            </a:r>
          </a:p>
        </p:txBody>
      </p:sp>
    </p:spTree>
    <p:extLst>
      <p:ext uri="{BB962C8B-B14F-4D97-AF65-F5344CB8AC3E}">
        <p14:creationId xmlns:p14="http://schemas.microsoft.com/office/powerpoint/2010/main" val="311245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https://www.kaggle.com/c/digit-recognizer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2200"/>
            <a:ext cx="29083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362200"/>
            <a:ext cx="5071533" cy="19624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" y="4648200"/>
            <a:ext cx="784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Each image is 28*28 pixels =784 in total. </a:t>
            </a:r>
            <a:br>
              <a:rPr lang="en-US" sz="2400" dirty="0"/>
            </a:br>
            <a:r>
              <a:rPr lang="en-US" sz="2400" dirty="0"/>
              <a:t>Each pixel has a single pixel-value [0, 255] associated with it, indicating the lightness or darkness of that pixel, with higher numbers meaning darker.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886200"/>
            <a:ext cx="609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1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7391250" cy="44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31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3657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Five values of boxplot</a:t>
            </a:r>
          </a:p>
          <a:p>
            <a:pPr lvl="1"/>
            <a:r>
              <a:rPr lang="en-US" dirty="0"/>
              <a:t>Bottom of box: Q1</a:t>
            </a:r>
          </a:p>
          <a:p>
            <a:pPr lvl="1"/>
            <a:r>
              <a:rPr lang="en-US" dirty="0"/>
              <a:t>Top of box Q3</a:t>
            </a:r>
          </a:p>
          <a:p>
            <a:pPr lvl="1"/>
            <a:r>
              <a:rPr lang="en-US" dirty="0"/>
              <a:t>Band near the middle of box: Median</a:t>
            </a:r>
          </a:p>
          <a:p>
            <a:pPr lvl="1"/>
            <a:r>
              <a:rPr lang="en-US" dirty="0"/>
              <a:t>Upper </a:t>
            </a:r>
            <a:r>
              <a:rPr lang="en-US" dirty="0" err="1"/>
              <a:t>wisker</a:t>
            </a:r>
            <a:r>
              <a:rPr lang="en-US" dirty="0"/>
              <a:t> =min(max, Q3+1.5IQR)</a:t>
            </a:r>
          </a:p>
          <a:p>
            <a:pPr lvl="1"/>
            <a:r>
              <a:rPr lang="en-US" dirty="0"/>
              <a:t>Lower </a:t>
            </a:r>
            <a:r>
              <a:rPr lang="en-US" dirty="0" err="1"/>
              <a:t>wisker</a:t>
            </a:r>
            <a:r>
              <a:rPr lang="en-US" dirty="0"/>
              <a:t>=max(min, Q1-1.5IQR)</a:t>
            </a:r>
          </a:p>
          <a:p>
            <a:endParaRPr lang="en-US" dirty="0"/>
          </a:p>
          <a:p>
            <a:r>
              <a:rPr lang="en-US" dirty="0"/>
              <a:t>use visualization for outlier detection</a:t>
            </a:r>
          </a:p>
          <a:p>
            <a:pPr lvl="1"/>
            <a:r>
              <a:rPr lang="en-US" sz="2400" dirty="0">
                <a:hlinkClick r:id="rId3"/>
              </a:rPr>
              <a:t>http://www.stat.wmich.edu/s160/book/node8.html</a:t>
            </a:r>
            <a:endParaRPr lang="en-US" sz="2400" dirty="0"/>
          </a:p>
          <a:p>
            <a:pPr lvl="1"/>
            <a:r>
              <a:rPr lang="en-US" sz="2400" dirty="0">
                <a:hlinkClick r:id="rId4"/>
              </a:rPr>
              <a:t>http://www.r-bloggers.com/about-boxplot/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905" y="1514891"/>
            <a:ext cx="3309612" cy="33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11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38"/>
            <a:ext cx="9144000" cy="44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28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two numeric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093"/>
            <a:ext cx="9144000" cy="53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53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Crosstab two nominal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463800"/>
            <a:ext cx="6261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42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a nominal and a numeric variable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235200"/>
            <a:ext cx="6667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81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vs. causation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Cargo Cult Science (Richard Feynman)</a:t>
            </a:r>
          </a:p>
          <a:p>
            <a:pPr lvl="1"/>
            <a:r>
              <a:rPr lang="en-US" dirty="0">
                <a:hlinkClick r:id="rId2"/>
              </a:rPr>
              <a:t>http://calteches.library.caltech.edu/51/2/CargoCult.htm</a:t>
            </a:r>
            <a:endParaRPr lang="en-US" dirty="0"/>
          </a:p>
          <a:p>
            <a:pPr lvl="1"/>
            <a:r>
              <a:rPr lang="en-US" dirty="0"/>
              <a:t>Search “a man named Young” in the article and read that story</a:t>
            </a:r>
          </a:p>
        </p:txBody>
      </p:sp>
    </p:spTree>
    <p:extLst>
      <p:ext uri="{BB962C8B-B14F-4D97-AF65-F5344CB8AC3E}">
        <p14:creationId xmlns:p14="http://schemas.microsoft.com/office/powerpoint/2010/main" val="412310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visualize Titanic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/>
              <a:t>Show boxplot and histogram of “Fare” in third class (</a:t>
            </a:r>
            <a:r>
              <a:rPr lang="en-US" dirty="0" err="1"/>
              <a:t>Pclass</a:t>
            </a:r>
            <a:r>
              <a:rPr lang="en-US" dirty="0"/>
              <a:t>==3)</a:t>
            </a:r>
          </a:p>
          <a:p>
            <a:r>
              <a:rPr lang="en-US" dirty="0"/>
              <a:t>Did you find any outliers from the visualization?</a:t>
            </a:r>
          </a:p>
          <a:p>
            <a:r>
              <a:rPr lang="en-US" dirty="0"/>
              <a:t>Crosstab “Embarked” and “Survived”.</a:t>
            </a:r>
          </a:p>
          <a:p>
            <a:r>
              <a:rPr lang="en-US" dirty="0"/>
              <a:t>Is there correlation between where people embarked and their survival?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transformation</a:t>
            </a:r>
          </a:p>
        </p:txBody>
      </p:sp>
      <p:sp>
        <p:nvSpPr>
          <p:cNvPr id="8325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altLang="en-US" dirty="0"/>
              <a:t>Aggregation</a:t>
            </a:r>
          </a:p>
          <a:p>
            <a:r>
              <a:rPr lang="en-US" altLang="en-US" dirty="0"/>
              <a:t>Attribute Transformation</a:t>
            </a:r>
          </a:p>
          <a:p>
            <a:r>
              <a:rPr lang="en-US" altLang="en-US" dirty="0"/>
              <a:t>Dimensionality Reduction and feature selection (covered in future weeks)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3580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Combining two or more rows or columns into a single row or column</a:t>
            </a:r>
          </a:p>
          <a:p>
            <a:endParaRPr lang="en-US" altLang="en-US" dirty="0"/>
          </a:p>
          <a:p>
            <a:r>
              <a:rPr lang="en-US" altLang="en-US" dirty="0"/>
              <a:t>Purpose</a:t>
            </a:r>
          </a:p>
          <a:p>
            <a:pPr lvl="1"/>
            <a:r>
              <a:rPr lang="en-US" altLang="en-US" dirty="0"/>
              <a:t>Data reduction</a:t>
            </a:r>
          </a:p>
          <a:p>
            <a:pPr lvl="2"/>
            <a:r>
              <a:rPr lang="en-US" altLang="en-US" dirty="0"/>
              <a:t>All test scores merged into one total score</a:t>
            </a:r>
          </a:p>
          <a:p>
            <a:pPr lvl="1"/>
            <a:r>
              <a:rPr lang="en-US" altLang="en-US" dirty="0"/>
              <a:t>Change of scale</a:t>
            </a:r>
          </a:p>
          <a:p>
            <a:pPr lvl="2"/>
            <a:r>
              <a:rPr lang="en-US" altLang="en-US" dirty="0"/>
              <a:t> Cities aggregated into regions, states, countries,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More “stable” data</a:t>
            </a:r>
          </a:p>
          <a:p>
            <a:pPr lvl="2"/>
            <a:r>
              <a:rPr lang="en-US" altLang="en-US" dirty="0"/>
              <a:t> Aggregated data tends to have less noise</a:t>
            </a:r>
          </a:p>
        </p:txBody>
      </p:sp>
    </p:spTree>
    <p:extLst>
      <p:ext uri="{BB962C8B-B14F-4D97-AF65-F5344CB8AC3E}">
        <p14:creationId xmlns:p14="http://schemas.microsoft.com/office/powerpoint/2010/main" val="20088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29998"/>
              </p:ext>
            </p:extLst>
          </p:nvPr>
        </p:nvGraphicFramePr>
        <p:xfrm>
          <a:off x="1600200" y="18288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VISIO" r:id="rId4" imgW="2330196" imgH="1991868" progId="Visio.Drawing.11">
                  <p:embed/>
                </p:oleObj>
              </mc:Choice>
              <mc:Fallback>
                <p:oleObj name="VISIO" r:id="rId4" imgW="2330196" imgH="199186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828800"/>
                        <a:ext cx="4278313" cy="36512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8032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84480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844805" name="Text Box 5"/>
          <p:cNvSpPr txBox="1">
            <a:spLocks noChangeArrowheads="1"/>
          </p:cNvSpPr>
          <p:nvPr/>
        </p:nvSpPr>
        <p:spPr bwMode="auto">
          <a:xfrm>
            <a:off x="838200" y="5654675"/>
            <a:ext cx="2895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Deviation of Average Monthly Precipitation</a:t>
            </a:r>
          </a:p>
        </p:txBody>
      </p:sp>
      <p:sp>
        <p:nvSpPr>
          <p:cNvPr id="844806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844807" name="Text Box 7"/>
          <p:cNvSpPr txBox="1">
            <a:spLocks noChangeArrowheads="1"/>
          </p:cNvSpPr>
          <p:nvPr/>
        </p:nvSpPr>
        <p:spPr bwMode="auto">
          <a:xfrm>
            <a:off x="5410200" y="5654675"/>
            <a:ext cx="2895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Deviation of Average Yearly Precipitation</a:t>
            </a:r>
          </a:p>
        </p:txBody>
      </p:sp>
      <p:pic>
        <p:nvPicPr>
          <p:cNvPr id="84480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480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/>
          <a:stretch>
            <a:fillRect/>
          </a:stretch>
        </p:blipFill>
        <p:spPr bwMode="auto">
          <a:xfrm>
            <a:off x="4648200" y="1768475"/>
            <a:ext cx="44958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4810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480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Variation of Precipitation in Australia</a:t>
            </a:r>
          </a:p>
        </p:txBody>
      </p:sp>
    </p:spTree>
    <p:extLst>
      <p:ext uri="{BB962C8B-B14F-4D97-AF65-F5344CB8AC3E}">
        <p14:creationId xmlns:p14="http://schemas.microsoft.com/office/powerpoint/2010/main" val="3757972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9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98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columns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485900"/>
            <a:ext cx="8661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53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rows and columns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00"/>
            <a:ext cx="9144000" cy="280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82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 average fare for men and women in the Titanic data set</a:t>
            </a:r>
          </a:p>
        </p:txBody>
      </p:sp>
    </p:spTree>
    <p:extLst>
      <p:ext uri="{BB962C8B-B14F-4D97-AF65-F5344CB8AC3E}">
        <p14:creationId xmlns:p14="http://schemas.microsoft.com/office/powerpoint/2010/main" val="1292727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Sometimes the original values of an attribute need to be transformed for analysis purpose.</a:t>
            </a:r>
          </a:p>
          <a:p>
            <a:r>
              <a:rPr lang="en-US" dirty="0"/>
              <a:t>Some common transformation</a:t>
            </a:r>
          </a:p>
          <a:p>
            <a:pPr lvl="1"/>
            <a:r>
              <a:rPr lang="en-US" dirty="0"/>
              <a:t>Discretization</a:t>
            </a:r>
          </a:p>
          <a:p>
            <a:pPr lvl="1"/>
            <a:r>
              <a:rPr lang="en-US" dirty="0"/>
              <a:t>Log transformation</a:t>
            </a:r>
          </a:p>
          <a:p>
            <a:pPr lvl="1"/>
            <a:r>
              <a:rPr lang="en-US" dirty="0"/>
              <a:t>Normalization</a:t>
            </a:r>
          </a:p>
          <a:p>
            <a:pPr lvl="2"/>
            <a:r>
              <a:rPr lang="en-US" dirty="0" err="1"/>
              <a:t>Zscore</a:t>
            </a:r>
            <a:endParaRPr lang="en-US" dirty="0"/>
          </a:p>
          <a:p>
            <a:pPr lvl="2"/>
            <a:r>
              <a:rPr lang="en-US" dirty="0"/>
              <a:t>Min-max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315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(binning)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/>
              <a:t>Discretization is a process to transform a continuous attribute to a discrete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0756"/>
            <a:ext cx="9144000" cy="26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195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59912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20574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transformation let the analysis more robust with outliers</a:t>
            </a:r>
          </a:p>
        </p:txBody>
      </p:sp>
    </p:spTree>
    <p:extLst>
      <p:ext uri="{BB962C8B-B14F-4D97-AF65-F5344CB8AC3E}">
        <p14:creationId xmlns:p14="http://schemas.microsoft.com/office/powerpoint/2010/main" val="2206850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Z-score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data analysis problem: what Facebook messages sent from restaurants are popular among fans? Popularity is measured by the number of comments received.</a:t>
            </a:r>
          </a:p>
          <a:p>
            <a:endParaRPr lang="en-US" dirty="0"/>
          </a:p>
          <a:p>
            <a:r>
              <a:rPr lang="en-US" dirty="0"/>
              <a:t>Two restaurants: </a:t>
            </a:r>
            <a:r>
              <a:rPr lang="en-US" dirty="0" err="1"/>
              <a:t>McDoanlds</a:t>
            </a:r>
            <a:r>
              <a:rPr lang="en-US" dirty="0"/>
              <a:t> and Lemon Grass</a:t>
            </a:r>
          </a:p>
          <a:p>
            <a:pPr lvl="1"/>
            <a:r>
              <a:rPr lang="en-US" dirty="0"/>
              <a:t>McDonalds has millions of fans on Facebook, while Lemon Grass has thousands</a:t>
            </a:r>
          </a:p>
          <a:p>
            <a:pPr lvl="1"/>
            <a:r>
              <a:rPr lang="en-US" dirty="0"/>
              <a:t>A message from McDonalds received 1000 comments</a:t>
            </a:r>
          </a:p>
          <a:p>
            <a:pPr lvl="1"/>
            <a:r>
              <a:rPr lang="en-US" dirty="0"/>
              <a:t>A message from Lemon Grass also received 1000 comments</a:t>
            </a:r>
          </a:p>
          <a:p>
            <a:pPr lvl="1"/>
            <a:r>
              <a:rPr lang="en-US" dirty="0"/>
              <a:t>Which message is more popular, or are they equally popular?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64008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http://beiyu.syr.edu/SBP2011-proof.pdf</a:t>
            </a:r>
          </a:p>
        </p:txBody>
      </p:sp>
    </p:spTree>
    <p:extLst>
      <p:ext uri="{BB962C8B-B14F-4D97-AF65-F5344CB8AC3E}">
        <p14:creationId xmlns:p14="http://schemas.microsoft.com/office/powerpoint/2010/main" val="232571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Plagiarism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Edit distance: the minimum number of steps needed to transform one sequence to the other.</a:t>
            </a:r>
          </a:p>
          <a:p>
            <a:pPr lvl="1"/>
            <a:r>
              <a:rPr lang="en-US" dirty="0"/>
              <a:t>E.g. to transform “ABCD” to “ABCE”, one step is needed to transform “D” to “E” </a:t>
            </a:r>
          </a:p>
          <a:p>
            <a:endParaRPr lang="en-US" dirty="0"/>
          </a:p>
          <a:p>
            <a:r>
              <a:rPr lang="en-US" dirty="0"/>
              <a:t>The algorithms used for comparing genomic  sequences were used to detect plagiarism (e.g. turnitin.com), by replacing the nucleotides A, T, C, G with words in text documents.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584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message from Lemon Grass seems more popular, but right now the face values look the same: 1000</a:t>
            </a:r>
          </a:p>
          <a:p>
            <a:r>
              <a:rPr lang="en-US" dirty="0"/>
              <a:t>How to demonstrate the real difference in popularity?</a:t>
            </a:r>
          </a:p>
        </p:txBody>
      </p:sp>
    </p:spTree>
    <p:extLst>
      <p:ext uri="{BB962C8B-B14F-4D97-AF65-F5344CB8AC3E}">
        <p14:creationId xmlns:p14="http://schemas.microsoft.com/office/powerpoint/2010/main" val="173086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</a:t>
            </a:r>
          </a:p>
          <a:p>
            <a:pPr lvl="1"/>
            <a:r>
              <a:rPr lang="en-US" dirty="0"/>
              <a:t>McDonalds</a:t>
            </a:r>
          </a:p>
          <a:p>
            <a:pPr lvl="2"/>
            <a:r>
              <a:rPr lang="en-US" dirty="0"/>
              <a:t>average #comments: </a:t>
            </a:r>
            <a:r>
              <a:rPr lang="en-US" i="1" dirty="0"/>
              <a:t>u</a:t>
            </a:r>
            <a:r>
              <a:rPr lang="en-US" dirty="0"/>
              <a:t> = 2000</a:t>
            </a:r>
          </a:p>
          <a:p>
            <a:pPr lvl="2"/>
            <a:r>
              <a:rPr lang="en-US" dirty="0"/>
              <a:t>Standard deviation: </a:t>
            </a:r>
            <a:r>
              <a:rPr lang="en-US" dirty="0" err="1"/>
              <a:t>sd</a:t>
            </a:r>
            <a:r>
              <a:rPr lang="en-US" dirty="0"/>
              <a:t>= 500</a:t>
            </a:r>
          </a:p>
          <a:p>
            <a:pPr lvl="1"/>
            <a:r>
              <a:rPr lang="en-US" dirty="0"/>
              <a:t>Lemon Grass</a:t>
            </a:r>
          </a:p>
          <a:p>
            <a:pPr lvl="2"/>
            <a:r>
              <a:rPr lang="en-US" dirty="0"/>
              <a:t>Average #comments: </a:t>
            </a:r>
            <a:r>
              <a:rPr lang="en-US" i="1" dirty="0"/>
              <a:t>u</a:t>
            </a:r>
            <a:r>
              <a:rPr lang="en-US" dirty="0"/>
              <a:t> = 200</a:t>
            </a:r>
          </a:p>
          <a:p>
            <a:pPr lvl="2"/>
            <a:r>
              <a:rPr lang="en-US" dirty="0"/>
              <a:t>Standard deviation: </a:t>
            </a:r>
            <a:r>
              <a:rPr lang="en-US" dirty="0" err="1"/>
              <a:t>sd</a:t>
            </a:r>
            <a:r>
              <a:rPr lang="en-US" dirty="0"/>
              <a:t>= 50</a:t>
            </a:r>
          </a:p>
          <a:p>
            <a:pPr lvl="1"/>
            <a:r>
              <a:rPr lang="en-US" dirty="0"/>
              <a:t>Z(x) = (x-u)/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24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144428"/>
              </p:ext>
            </p:extLst>
          </p:nvPr>
        </p:nvGraphicFramePr>
        <p:xfrm>
          <a:off x="914400" y="1752600"/>
          <a:ext cx="72390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Facebook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Mcdonalds</a:t>
                      </a:r>
                      <a:r>
                        <a:rPr lang="en-US" dirty="0"/>
                        <a:t> msg#1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Mcdonalds</a:t>
                      </a:r>
                      <a:r>
                        <a:rPr lang="en-US" dirty="0"/>
                        <a:t> msg#2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Lemon Grass msg#1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Lemon Grass msg#2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347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 in 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7912100" cy="306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038600"/>
            <a:ext cx="4648200" cy="211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18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transformation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Assume </a:t>
            </a:r>
          </a:p>
          <a:p>
            <a:pPr lvl="1"/>
            <a:r>
              <a:rPr lang="en-US" dirty="0"/>
              <a:t>McDonalds</a:t>
            </a:r>
          </a:p>
          <a:p>
            <a:pPr lvl="2"/>
            <a:r>
              <a:rPr lang="en-US" dirty="0"/>
              <a:t>Minimum  #comments: </a:t>
            </a:r>
            <a:r>
              <a:rPr lang="en-US" i="1" dirty="0"/>
              <a:t>min=50</a:t>
            </a:r>
            <a:endParaRPr lang="en-US" dirty="0"/>
          </a:p>
          <a:p>
            <a:pPr lvl="2"/>
            <a:r>
              <a:rPr lang="en-US" dirty="0"/>
              <a:t>Maximum #comments: : max=10,000</a:t>
            </a:r>
          </a:p>
          <a:p>
            <a:pPr lvl="1"/>
            <a:r>
              <a:rPr lang="en-US" dirty="0"/>
              <a:t>Lemon Grass</a:t>
            </a:r>
          </a:p>
          <a:p>
            <a:pPr lvl="2"/>
            <a:r>
              <a:rPr lang="en-US" dirty="0"/>
              <a:t>Minimum  #comments: </a:t>
            </a:r>
            <a:r>
              <a:rPr lang="en-US" i="1" dirty="0"/>
              <a:t>min=10</a:t>
            </a:r>
            <a:endParaRPr lang="en-US" dirty="0"/>
          </a:p>
          <a:p>
            <a:pPr lvl="2"/>
            <a:r>
              <a:rPr lang="en-US" dirty="0"/>
              <a:t>Maximum #comments: : max=2,000</a:t>
            </a:r>
          </a:p>
          <a:p>
            <a:pPr lvl="1"/>
            <a:r>
              <a:rPr lang="en-US" dirty="0" err="1"/>
              <a:t>Min_max</a:t>
            </a:r>
            <a:r>
              <a:rPr lang="en-US" dirty="0"/>
              <a:t>(x) = (x-min)/(max-min)</a:t>
            </a:r>
          </a:p>
        </p:txBody>
      </p:sp>
    </p:spTree>
    <p:extLst>
      <p:ext uri="{BB962C8B-B14F-4D97-AF65-F5344CB8AC3E}">
        <p14:creationId xmlns:p14="http://schemas.microsoft.com/office/powerpoint/2010/main" val="3488768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transformation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116433"/>
              </p:ext>
            </p:extLst>
          </p:nvPr>
        </p:nvGraphicFramePr>
        <p:xfrm>
          <a:off x="914400" y="1752600"/>
          <a:ext cx="72390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Facebook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Min_max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Mcdonalds</a:t>
                      </a:r>
                      <a:r>
                        <a:rPr lang="en-US" dirty="0"/>
                        <a:t> msg#1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Mcdonalds</a:t>
                      </a:r>
                      <a:r>
                        <a:rPr lang="en-US" dirty="0"/>
                        <a:t> msg#2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Lemon Grass msg#1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Lemon Grass msg#2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449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in 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2302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62400"/>
            <a:ext cx="6096000" cy="24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92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more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TFIDF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/>
              <a:t>(Textbook exercise #16 on page 92)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84" y="2133600"/>
            <a:ext cx="68961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131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data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  <a:p>
            <a:r>
              <a:rPr lang="en-US" dirty="0"/>
              <a:t>Discretization</a:t>
            </a:r>
          </a:p>
          <a:p>
            <a:r>
              <a:rPr lang="en-US" dirty="0"/>
              <a:t>Log transformation</a:t>
            </a:r>
          </a:p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  <a:p>
            <a:r>
              <a:rPr lang="en-US" dirty="0"/>
              <a:t>Min-max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342337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transform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numeric variable in Titanic and transform it using discretization, log, </a:t>
            </a:r>
            <a:r>
              <a:rPr lang="en-US" dirty="0" err="1"/>
              <a:t>zscore</a:t>
            </a:r>
            <a:r>
              <a:rPr lang="en-US" dirty="0"/>
              <a:t>, and min-max transformation. </a:t>
            </a:r>
          </a:p>
          <a:p>
            <a:r>
              <a:rPr lang="en-US" dirty="0"/>
              <a:t>Show R code and result</a:t>
            </a:r>
          </a:p>
        </p:txBody>
      </p:sp>
    </p:spTree>
    <p:extLst>
      <p:ext uri="{BB962C8B-B14F-4D97-AF65-F5344CB8AC3E}">
        <p14:creationId xmlns:p14="http://schemas.microsoft.com/office/powerpoint/2010/main" val="406674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563946"/>
              </p:ext>
            </p:extLst>
          </p:nvPr>
        </p:nvGraphicFramePr>
        <p:xfrm>
          <a:off x="152400" y="1447800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1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47800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1313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Sampling 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altLang="en-US" dirty="0">
                <a:ea typeface="MS Mincho" pitchFamily="49" charset="-128"/>
              </a:rPr>
              <a:t>Why sampling?</a:t>
            </a:r>
          </a:p>
          <a:p>
            <a:pPr marL="685800" lvl="1" algn="just">
              <a:lnSpc>
                <a:spcPct val="95000"/>
              </a:lnSpc>
            </a:pPr>
            <a:r>
              <a:rPr lang="en-US" altLang="en-US" dirty="0">
                <a:cs typeface="Times New Roman" pitchFamily="18" charset="0"/>
              </a:rPr>
              <a:t>Sampling when obtaining or analyzing the entire set of data of interest is too expensive or time consuming,</a:t>
            </a:r>
          </a:p>
          <a:p>
            <a:pPr marL="685800" lvl="1" algn="just">
              <a:lnSpc>
                <a:spcPct val="95000"/>
              </a:lnSpc>
            </a:pPr>
            <a:r>
              <a:rPr lang="en-US" altLang="en-US" dirty="0">
                <a:cs typeface="Times New Roman" pitchFamily="18" charset="0"/>
              </a:rPr>
              <a:t>And the sample is representative, meaning </a:t>
            </a:r>
            <a:r>
              <a:rPr lang="en-US" altLang="en-US" dirty="0"/>
              <a:t>it has approximately the same property (of interest) as the original set of data.</a:t>
            </a:r>
          </a:p>
          <a:p>
            <a:pPr marL="685800" lvl="1" algn="just">
              <a:lnSpc>
                <a:spcPct val="95000"/>
              </a:lnSpc>
            </a:pPr>
            <a:r>
              <a:rPr lang="en-US" altLang="en-US" dirty="0"/>
              <a:t>Therefore the analysis results on the sample data may be reliably generalized to the entire data set.  </a:t>
            </a:r>
          </a:p>
          <a:p>
            <a:pPr marL="685800" lvl="1" algn="just">
              <a:lnSpc>
                <a:spcPct val="95000"/>
              </a:lnSpc>
            </a:pPr>
            <a:endParaRPr lang="en-US" altLang="en-US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69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Sampling methods</a:t>
            </a:r>
          </a:p>
        </p:txBody>
      </p:sp>
      <p:sp>
        <p:nvSpPr>
          <p:cNvPr id="8079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A sampling task:  to sample 300 college students in Syracuse University to study their social media use patterns.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Convenience sampling: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sample </a:t>
            </a:r>
            <a:r>
              <a:rPr lang="en-US" altLang="en-US" sz="2000" dirty="0" err="1"/>
              <a:t>iSchool</a:t>
            </a:r>
            <a:r>
              <a:rPr lang="en-US" altLang="en-US" sz="2000" dirty="0"/>
              <a:t> students to represent SU students.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Random Sampling: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Randomly sample students around campus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Stratified sampling: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Sample equal number of students from each school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Systematic sampling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E.g. sort students’ SUID numbers in increasing order, pick the 1</a:t>
            </a:r>
            <a:r>
              <a:rPr lang="en-US" altLang="en-US" sz="2000" baseline="30000" dirty="0"/>
              <a:t>st</a:t>
            </a:r>
            <a:r>
              <a:rPr lang="en-US" altLang="en-US" sz="2000" dirty="0"/>
              <a:t>, 11</a:t>
            </a:r>
            <a:r>
              <a:rPr lang="en-US" altLang="en-US" sz="2000" baseline="30000" dirty="0"/>
              <a:t>th</a:t>
            </a:r>
            <a:r>
              <a:rPr lang="en-US" altLang="en-US" sz="2000" dirty="0"/>
              <a:t>, 21</a:t>
            </a:r>
            <a:r>
              <a:rPr lang="en-US" altLang="en-US" sz="2000" baseline="30000" dirty="0"/>
              <a:t>st</a:t>
            </a:r>
            <a:r>
              <a:rPr lang="en-US" altLang="en-US" sz="2000" dirty="0"/>
              <a:t>, 31</a:t>
            </a:r>
            <a:r>
              <a:rPr lang="en-US" altLang="en-US" sz="2000" baseline="30000" dirty="0"/>
              <a:t>st</a:t>
            </a:r>
            <a:r>
              <a:rPr lang="en-US" altLang="en-US" sz="2000" dirty="0"/>
              <a:t>, …, students until 300 students are sampled.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29908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with/without replacement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Sampling without replacement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One item would occur in the sample at most once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Sampling with replacement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One item may occur in the sample multiple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1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34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19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sampling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828800"/>
            <a:ext cx="6477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32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Sample Size</a:t>
            </a:r>
          </a:p>
        </p:txBody>
      </p:sp>
      <p:sp>
        <p:nvSpPr>
          <p:cNvPr id="809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809988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r="12462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89" name="Picture 10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3898" r="14546" b="11060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90" name="Picture 10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r="13287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991" name="Text Box 1031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8000 points		         2000 Points			500 Points</a:t>
            </a:r>
          </a:p>
        </p:txBody>
      </p:sp>
    </p:spTree>
    <p:extLst>
      <p:ext uri="{BB962C8B-B14F-4D97-AF65-F5344CB8AC3E}">
        <p14:creationId xmlns:p14="http://schemas.microsoft.com/office/powerpoint/2010/main" val="1964915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sampling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Convenience sampling</a:t>
            </a:r>
          </a:p>
          <a:p>
            <a:r>
              <a:rPr lang="en-US" dirty="0"/>
              <a:t>Random sampling</a:t>
            </a:r>
          </a:p>
          <a:p>
            <a:r>
              <a:rPr lang="en-US" dirty="0"/>
              <a:t>Stratified sampling</a:t>
            </a:r>
          </a:p>
          <a:p>
            <a:r>
              <a:rPr lang="en-US" dirty="0"/>
              <a:t>Systematic sampling</a:t>
            </a:r>
          </a:p>
          <a:p>
            <a:endParaRPr lang="en-US" dirty="0"/>
          </a:p>
          <a:p>
            <a:r>
              <a:rPr lang="en-US" dirty="0"/>
              <a:t>Sample 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418705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data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 random sample of 100 examples out of the Titanic data</a:t>
            </a:r>
          </a:p>
          <a:p>
            <a:r>
              <a:rPr lang="en-US" dirty="0"/>
              <a:t>Produce a systematic sample of 100 examples of the titanic data </a:t>
            </a:r>
          </a:p>
          <a:p>
            <a:r>
              <a:rPr lang="en-US" dirty="0"/>
              <a:t>Show your R code</a:t>
            </a:r>
          </a:p>
        </p:txBody>
      </p:sp>
    </p:spTree>
    <p:extLst>
      <p:ext uri="{BB962C8B-B14F-4D97-AF65-F5344CB8AC3E}">
        <p14:creationId xmlns:p14="http://schemas.microsoft.com/office/powerpoint/2010/main" val="15868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5866</TotalTime>
  <Words>4967</Words>
  <Application>Microsoft Macintosh PowerPoint</Application>
  <PresentationFormat>On-screen Show (4:3)</PresentationFormat>
  <Paragraphs>1030</Paragraphs>
  <Slides>97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08" baseType="lpstr">
      <vt:lpstr>Times New Roman</vt:lpstr>
      <vt:lpstr>Calibri</vt:lpstr>
      <vt:lpstr>MS Mincho</vt:lpstr>
      <vt:lpstr>Arial</vt:lpstr>
      <vt:lpstr>宋体</vt:lpstr>
      <vt:lpstr>Wingdings</vt:lpstr>
      <vt:lpstr>Monotype Sorts</vt:lpstr>
      <vt:lpstr>Office Theme</vt:lpstr>
      <vt:lpstr>Visio</vt:lpstr>
      <vt:lpstr>VISIO</vt:lpstr>
      <vt:lpstr>Document</vt:lpstr>
      <vt:lpstr>IST 707 Data Mining  Unit 2  Data Preparation</vt:lpstr>
      <vt:lpstr>Study Guide Key Concepts</vt:lpstr>
      <vt:lpstr>Data set types</vt:lpstr>
      <vt:lpstr>Non-record data</vt:lpstr>
      <vt:lpstr>Non-record data: Text documents</vt:lpstr>
      <vt:lpstr>Image data</vt:lpstr>
      <vt:lpstr>Sequence data</vt:lpstr>
      <vt:lpstr>Plagiarism detection</vt:lpstr>
      <vt:lpstr>Transaction data</vt:lpstr>
      <vt:lpstr>Transaction data</vt:lpstr>
      <vt:lpstr>Sparse matrix</vt:lpstr>
      <vt:lpstr>Storage of sparse matrix</vt:lpstr>
      <vt:lpstr>Network data</vt:lpstr>
      <vt:lpstr>Review of data set types</vt:lpstr>
      <vt:lpstr>Exercise: identify data set types</vt:lpstr>
      <vt:lpstr>How to Prepare Data for Analysis</vt:lpstr>
      <vt:lpstr>Understand the meaning of variables</vt:lpstr>
      <vt:lpstr>Attribute</vt:lpstr>
      <vt:lpstr>Attribute types</vt:lpstr>
      <vt:lpstr>Nominal attributes</vt:lpstr>
      <vt:lpstr>Ordinal attribute</vt:lpstr>
      <vt:lpstr>Numeric</vt:lpstr>
      <vt:lpstr>Significant digits</vt:lpstr>
      <vt:lpstr>Significant digits in R</vt:lpstr>
      <vt:lpstr>Interval vs. Ratio</vt:lpstr>
      <vt:lpstr>Ratio vs. Interval</vt:lpstr>
      <vt:lpstr>Ordinal variables?</vt:lpstr>
      <vt:lpstr>Exercise: Attribute type review</vt:lpstr>
      <vt:lpstr>Convert data type in R</vt:lpstr>
      <vt:lpstr>Output</vt:lpstr>
      <vt:lpstr>Problem with wrong data type</vt:lpstr>
      <vt:lpstr>Convert data type in R</vt:lpstr>
      <vt:lpstr>Convert data type in R</vt:lpstr>
      <vt:lpstr>Ordered factor in R</vt:lpstr>
      <vt:lpstr>Exercise: convert data type</vt:lpstr>
      <vt:lpstr>Data quality issues</vt:lpstr>
      <vt:lpstr>Noise</vt:lpstr>
      <vt:lpstr>Outliers</vt:lpstr>
      <vt:lpstr>Outliers should be detected and analyzed carefully</vt:lpstr>
      <vt:lpstr>Missing Values</vt:lpstr>
      <vt:lpstr>Check missing values in R</vt:lpstr>
      <vt:lpstr>Find complete records </vt:lpstr>
      <vt:lpstr>Count number of missing values</vt:lpstr>
      <vt:lpstr>Estimate and replace missing values</vt:lpstr>
      <vt:lpstr>Remove records with missing values</vt:lpstr>
      <vt:lpstr>Remove variables with missing values</vt:lpstr>
      <vt:lpstr>Duplicate Data</vt:lpstr>
      <vt:lpstr>An example of duplicate data</vt:lpstr>
      <vt:lpstr>Check and remove duplicated records</vt:lpstr>
      <vt:lpstr>Review data quality issues</vt:lpstr>
      <vt:lpstr>Exercise: missing values in Titanic data</vt:lpstr>
      <vt:lpstr>Summary statistics</vt:lpstr>
      <vt:lpstr>Numeric Variables</vt:lpstr>
      <vt:lpstr>Data spread</vt:lpstr>
      <vt:lpstr>Summarize numeric variable in R</vt:lpstr>
      <vt:lpstr>Summarize numeric variable in R</vt:lpstr>
      <vt:lpstr>Nominal Variables</vt:lpstr>
      <vt:lpstr>Exercise: summarize ordinal variable</vt:lpstr>
      <vt:lpstr>Data visualization</vt:lpstr>
      <vt:lpstr>Histogram</vt:lpstr>
      <vt:lpstr>Boxplot</vt:lpstr>
      <vt:lpstr>Boxplot</vt:lpstr>
      <vt:lpstr>Scatterplot two numeric variables</vt:lpstr>
      <vt:lpstr>Crosstab two nominal variables</vt:lpstr>
      <vt:lpstr>Relationship between a nominal and a numeric variable</vt:lpstr>
      <vt:lpstr>Correlation vs. causation</vt:lpstr>
      <vt:lpstr>Exercise: visualize Titanic data</vt:lpstr>
      <vt:lpstr>Data transformation</vt:lpstr>
      <vt:lpstr>Aggregation</vt:lpstr>
      <vt:lpstr>Aggregation</vt:lpstr>
      <vt:lpstr>Aggregate rows</vt:lpstr>
      <vt:lpstr>Aggregate columns</vt:lpstr>
      <vt:lpstr>Aggregate rows and columns</vt:lpstr>
      <vt:lpstr>Exercise: aggregation</vt:lpstr>
      <vt:lpstr>Attribute transformation</vt:lpstr>
      <vt:lpstr>Discretization (binning)</vt:lpstr>
      <vt:lpstr>Log transformation</vt:lpstr>
      <vt:lpstr>PowerPoint Presentation</vt:lpstr>
      <vt:lpstr>Z-score transformation</vt:lpstr>
      <vt:lpstr>Zscore transformation</vt:lpstr>
      <vt:lpstr>Zscore transformation</vt:lpstr>
      <vt:lpstr>Zscore transformation</vt:lpstr>
      <vt:lpstr>Z-score in R</vt:lpstr>
      <vt:lpstr>Min-max transformation</vt:lpstr>
      <vt:lpstr>Min-max transformation</vt:lpstr>
      <vt:lpstr>Min-max in R</vt:lpstr>
      <vt:lpstr>Many more transformations</vt:lpstr>
      <vt:lpstr>A review of data transformation</vt:lpstr>
      <vt:lpstr>Exercise: transform variable</vt:lpstr>
      <vt:lpstr>Sampling </vt:lpstr>
      <vt:lpstr>Sampling methods</vt:lpstr>
      <vt:lpstr>Sampling with/without replacement</vt:lpstr>
      <vt:lpstr>Random sampling</vt:lpstr>
      <vt:lpstr>Systematic sampling</vt:lpstr>
      <vt:lpstr>Sample Size</vt:lpstr>
      <vt:lpstr>A review of sampling methods</vt:lpstr>
      <vt:lpstr>Exercise: data sampling</vt:lpstr>
    </vt:vector>
  </TitlesOfParts>
  <Company>Syracuse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byu</dc:creator>
  <cp:lastModifiedBy>Sneha Subramaniam</cp:lastModifiedBy>
  <cp:revision>549</cp:revision>
  <dcterms:created xsi:type="dcterms:W3CDTF">2013-11-04T21:34:08Z</dcterms:created>
  <dcterms:modified xsi:type="dcterms:W3CDTF">2019-01-22T22:42:11Z</dcterms:modified>
</cp:coreProperties>
</file>